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9" r:id="rId2"/>
    <p:sldId id="296" r:id="rId3"/>
    <p:sldId id="274" r:id="rId4"/>
    <p:sldId id="277" r:id="rId5"/>
    <p:sldId id="283" r:id="rId6"/>
    <p:sldId id="284" r:id="rId7"/>
    <p:sldId id="285" r:id="rId8"/>
    <p:sldId id="286" r:id="rId9"/>
    <p:sldId id="287" r:id="rId10"/>
    <p:sldId id="288" r:id="rId11"/>
    <p:sldId id="289" r:id="rId12"/>
    <p:sldId id="290" r:id="rId13"/>
    <p:sldId id="278" r:id="rId14"/>
    <p:sldId id="282" r:id="rId15"/>
    <p:sldId id="291" r:id="rId16"/>
    <p:sldId id="292" r:id="rId17"/>
    <p:sldId id="295" r:id="rId18"/>
    <p:sldId id="293" r:id="rId19"/>
    <p:sldId id="294"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42" autoAdjust="0"/>
    <p:restoredTop sz="84615" autoAdjust="0"/>
  </p:normalViewPr>
  <p:slideViewPr>
    <p:cSldViewPr>
      <p:cViewPr varScale="1">
        <p:scale>
          <a:sx n="130" d="100"/>
          <a:sy n="130" d="100"/>
        </p:scale>
        <p:origin x="-208"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pitchFamily="34" charset="0"/>
                <a:cs typeface="Arial" pitchFamily="34" charset="0"/>
              </a:defRPr>
            </a:lvl1pPr>
          </a:lstStyle>
          <a:p>
            <a:pPr>
              <a:defRPr/>
            </a:pPr>
            <a:fld id="{D90A8834-BD6A-4666-BFA3-3D11AF7A2C0B}" type="datetimeFigureOut">
              <a:rPr lang="en-US"/>
              <a:pPr>
                <a:defRPr/>
              </a:pPr>
              <a:t>10/31/14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34" charset="0"/>
                <a:cs typeface="Arial" pitchFamily="34" charset="0"/>
              </a:defRPr>
            </a:lvl1pPr>
          </a:lstStyle>
          <a:p>
            <a:pPr>
              <a:defRPr/>
            </a:pPr>
            <a:fld id="{39FF3679-D320-4C6F-B2DB-BBA72BD2AD6C}" type="slidenum">
              <a:rPr lang="en-US"/>
              <a:pPr>
                <a:defRPr/>
              </a:pPr>
              <a:t>‹#›</a:t>
            </a:fld>
            <a:endParaRPr lang="en-US"/>
          </a:p>
        </p:txBody>
      </p:sp>
    </p:spTree>
    <p:extLst>
      <p:ext uri="{BB962C8B-B14F-4D97-AF65-F5344CB8AC3E}">
        <p14:creationId xmlns:p14="http://schemas.microsoft.com/office/powerpoint/2010/main" val="39610354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Thanks for being here. I am CLM</a:t>
            </a:r>
            <a:r>
              <a:rPr lang="en-US" baseline="0" dirty="0" smtClean="0"/>
              <a:t> OC chapter pres. You are here because you are either a leader of today or a future leader of tomorrow.</a:t>
            </a:r>
            <a:br>
              <a:rPr lang="en-US" baseline="0" dirty="0" smtClean="0"/>
            </a:br>
            <a:endParaRPr lang="en-US" baseline="0" dirty="0" smtClean="0"/>
          </a:p>
          <a:p>
            <a:r>
              <a:rPr lang="en-US" baseline="0" dirty="0" smtClean="0"/>
              <a:t>SoCal Division covers a population of roughly 25 million people, more than half the pop of CA &amp; roughly 8% of the US pop. More than one in every 100 people in the US live in OC alone. So what we do here today is important.  </a:t>
            </a:r>
          </a:p>
          <a:p>
            <a:endParaRPr lang="en-US" baseline="0" dirty="0" smtClean="0"/>
          </a:p>
          <a:p>
            <a:r>
              <a:rPr lang="en-US" sz="1200" b="0" i="0" u="none" strike="noStrike" kern="1200" baseline="0" dirty="0" smtClean="0">
                <a:solidFill>
                  <a:schemeClr val="tx1"/>
                </a:solidFill>
                <a:latin typeface="+mn-lt"/>
                <a:ea typeface="+mn-ea"/>
                <a:cs typeface="+mn-cs"/>
              </a:rPr>
              <a:t>The purpose of our event is to gather input on the inclusion of specific goals and targets to be shared with the U.S. SDG negotiators. How we will do this will be covered by your mediators/</a:t>
            </a:r>
            <a:r>
              <a:rPr lang="en-US" sz="1200" b="0" i="0" u="none" strike="noStrike" kern="1200" baseline="0" dirty="0" err="1" smtClean="0">
                <a:solidFill>
                  <a:schemeClr val="tx1"/>
                </a:solidFill>
                <a:latin typeface="+mn-lt"/>
                <a:ea typeface="+mn-ea"/>
                <a:cs typeface="+mn-cs"/>
              </a:rPr>
              <a:t>facilators</a:t>
            </a:r>
            <a:r>
              <a:rPr lang="en-US" sz="1200" b="0" i="0" u="none" strike="noStrike" kern="1200" baseline="0" dirty="0" smtClean="0">
                <a:solidFill>
                  <a:schemeClr val="tx1"/>
                </a:solidFill>
                <a:latin typeface="+mn-lt"/>
                <a:ea typeface="+mn-ea"/>
                <a:cs typeface="+mn-cs"/>
              </a:rPr>
              <a:t> in your individual breakout sessions in further detail. </a:t>
            </a:r>
          </a:p>
          <a:p>
            <a:endParaRPr lang="en-US" sz="1200" b="0" i="0" u="none" strike="noStrike" kern="1200" baseline="0" dirty="0" smtClean="0">
              <a:solidFill>
                <a:schemeClr val="tx1"/>
              </a:solidFill>
              <a:latin typeface="+mn-lt"/>
              <a:ea typeface="+mn-ea"/>
              <a:cs typeface="+mn-cs"/>
            </a:endParaRPr>
          </a:p>
          <a:p>
            <a:r>
              <a:rPr lang="en-US" b="1" dirty="0" smtClean="0"/>
              <a:t>Most importantly, today’s event is the beginning of a process to ensure the success of the SDGs. This event will report back with recommendations for continuing to build support for the SDGs through advocacy, outreach and public awareness. These recommendations will be part of a final UNA-USA Action Plan for supporting the implementation of the SDGs in 2015.</a:t>
            </a:r>
            <a:r>
              <a:rPr lang="en-US" dirty="0" smtClean="0"/>
              <a:t> </a:t>
            </a:r>
          </a:p>
          <a:p>
            <a:endParaRPr lang="en-US" dirty="0" smtClean="0"/>
          </a:p>
          <a:p>
            <a:r>
              <a:rPr lang="en-US" dirty="0" smtClean="0"/>
              <a:t>Much</a:t>
            </a:r>
            <a:r>
              <a:rPr lang="en-US" baseline="0" dirty="0" smtClean="0"/>
              <a:t> of the material in my brief presentation will be covered too rapidly for you to take good notes and the volume of paper needed to give each attendee  a full copy of it would be beyond our budget. So the details of this presentation will be posted on the SoCal Division web site so any group that wishes in the future to report on the SGDs will have the visuals from this presentation as a reference.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9FF3679-D320-4C6F-B2DB-BBA72BD2AD6C}" type="slidenum">
              <a:rPr lang="en-US" smtClean="0"/>
              <a:pPr>
                <a:defRPr/>
              </a:pPr>
              <a:t>1</a:t>
            </a:fld>
            <a:endParaRPr lang="en-US"/>
          </a:p>
        </p:txBody>
      </p:sp>
    </p:spTree>
    <p:extLst>
      <p:ext uri="{BB962C8B-B14F-4D97-AF65-F5344CB8AC3E}">
        <p14:creationId xmlns:p14="http://schemas.microsoft.com/office/powerpoint/2010/main" val="3726548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Combat HIV/AIDS, malaria and other diseases</a:t>
            </a:r>
            <a:endParaRPr lang="en-US" dirty="0" smtClean="0"/>
          </a:p>
          <a:p>
            <a:pPr>
              <a:buFont typeface="Arial"/>
              <a:buChar char="•"/>
            </a:pPr>
            <a:r>
              <a:rPr lang="en-US" dirty="0" smtClean="0"/>
              <a:t>Halt and begin to reverse the spread of HIV/AIDS. </a:t>
            </a:r>
          </a:p>
          <a:p>
            <a:pPr>
              <a:buFont typeface="Arial"/>
              <a:buChar char="•"/>
            </a:pPr>
            <a:r>
              <a:rPr lang="en-US" dirty="0" smtClean="0"/>
              <a:t>Halt and begin to reverse the incidence of malaria and other major diseases.</a:t>
            </a:r>
          </a:p>
          <a:p>
            <a:endParaRPr lang="en-US" dirty="0"/>
          </a:p>
        </p:txBody>
      </p:sp>
      <p:sp>
        <p:nvSpPr>
          <p:cNvPr id="4" name="Slide Number Placeholder 3"/>
          <p:cNvSpPr>
            <a:spLocks noGrp="1"/>
          </p:cNvSpPr>
          <p:nvPr>
            <p:ph type="sldNum" sz="quarter" idx="10"/>
          </p:nvPr>
        </p:nvSpPr>
        <p:spPr/>
        <p:txBody>
          <a:bodyPr/>
          <a:lstStyle/>
          <a:p>
            <a:pPr>
              <a:defRPr/>
            </a:pPr>
            <a:fld id="{39FF3679-D320-4C6F-B2DB-BBA72BD2AD6C}" type="slidenum">
              <a:rPr lang="en-US" smtClean="0"/>
              <a:pPr>
                <a:defRPr/>
              </a:pPr>
              <a:t>10</a:t>
            </a:fld>
            <a:endParaRPr lang="en-US"/>
          </a:p>
        </p:txBody>
      </p:sp>
    </p:spTree>
    <p:extLst>
      <p:ext uri="{BB962C8B-B14F-4D97-AF65-F5344CB8AC3E}">
        <p14:creationId xmlns:p14="http://schemas.microsoft.com/office/powerpoint/2010/main" val="3799579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smtClean="0"/>
              <a:t>Integrate the principles of sustainable development into country policies and programs; reverse loss of environmental resources. </a:t>
            </a:r>
          </a:p>
          <a:p>
            <a:pPr>
              <a:buFont typeface="Arial"/>
              <a:buChar char="•"/>
            </a:pPr>
            <a:r>
              <a:rPr lang="en-US" dirty="0" smtClean="0"/>
              <a:t>Reduce by half the proportion of people without sustainable access to safe drinking water. </a:t>
            </a:r>
          </a:p>
          <a:p>
            <a:pPr>
              <a:buFont typeface="Arial"/>
              <a:buChar char="•"/>
            </a:pPr>
            <a:r>
              <a:rPr lang="en-US" dirty="0" smtClean="0"/>
              <a:t>Achieve significant improvement in lives of at least 100 million slum dwellers, by 2020.</a:t>
            </a:r>
          </a:p>
          <a:p>
            <a:endParaRPr lang="en-US" dirty="0"/>
          </a:p>
        </p:txBody>
      </p:sp>
      <p:sp>
        <p:nvSpPr>
          <p:cNvPr id="4" name="Slide Number Placeholder 3"/>
          <p:cNvSpPr>
            <a:spLocks noGrp="1"/>
          </p:cNvSpPr>
          <p:nvPr>
            <p:ph type="sldNum" sz="quarter" idx="10"/>
          </p:nvPr>
        </p:nvSpPr>
        <p:spPr/>
        <p:txBody>
          <a:bodyPr/>
          <a:lstStyle/>
          <a:p>
            <a:pPr>
              <a:defRPr/>
            </a:pPr>
            <a:fld id="{39FF3679-D320-4C6F-B2DB-BBA72BD2AD6C}" type="slidenum">
              <a:rPr lang="en-US" smtClean="0"/>
              <a:pPr>
                <a:defRPr/>
              </a:pPr>
              <a:t>11</a:t>
            </a:fld>
            <a:endParaRPr lang="en-US"/>
          </a:p>
        </p:txBody>
      </p:sp>
    </p:spTree>
    <p:extLst>
      <p:ext uri="{BB962C8B-B14F-4D97-AF65-F5344CB8AC3E}">
        <p14:creationId xmlns:p14="http://schemas.microsoft.com/office/powerpoint/2010/main" val="1896074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smtClean="0"/>
              <a:t>Develop further an open trading and financial system that is rule-based, predictable and non-discriminatory. Includes a commitment to good governance, development and poverty reduction—nationally and internationally. </a:t>
            </a:r>
          </a:p>
          <a:p>
            <a:pPr>
              <a:buFont typeface="Arial"/>
              <a:buChar char="•"/>
            </a:pPr>
            <a:r>
              <a:rPr lang="en-US" dirty="0" smtClean="0"/>
              <a:t>Address the least developed countries’ special needs. This includes tariff- and quota-free access for their exports; enhanced debt relief for heavily indebted poor countries; cancellation of official bilateral debt; and more generous official development assistance for countries committed to poverty reduction. </a:t>
            </a:r>
          </a:p>
          <a:p>
            <a:pPr>
              <a:buFont typeface="Arial"/>
              <a:buChar char="•"/>
            </a:pPr>
            <a:r>
              <a:rPr lang="en-US" dirty="0" smtClean="0"/>
              <a:t>Address the special needs of landlocked and small island developing States. </a:t>
            </a:r>
          </a:p>
          <a:p>
            <a:pPr>
              <a:buFont typeface="Arial"/>
              <a:buChar char="•"/>
            </a:pPr>
            <a:r>
              <a:rPr lang="en-US" dirty="0" smtClean="0"/>
              <a:t>Deal comprehensively with developing countries’ debt problems through national and international measures to make debt sustainable in the long term. </a:t>
            </a:r>
          </a:p>
          <a:p>
            <a:pPr>
              <a:buFont typeface="Arial"/>
              <a:buChar char="•"/>
            </a:pPr>
            <a:r>
              <a:rPr lang="en-US" dirty="0" smtClean="0"/>
              <a:t>In cooperation with the developing countries, develop decent and productive work for youth. </a:t>
            </a:r>
          </a:p>
          <a:p>
            <a:pPr>
              <a:buFont typeface="Arial"/>
              <a:buChar char="•"/>
            </a:pPr>
            <a:r>
              <a:rPr lang="en-US" dirty="0" smtClean="0"/>
              <a:t>In cooperation with pharmaceutical companies, provide access to affordable essential drugs in developing countries. </a:t>
            </a:r>
          </a:p>
          <a:p>
            <a:pPr>
              <a:buFont typeface="Arial"/>
              <a:buChar char="•"/>
            </a:pPr>
            <a:r>
              <a:rPr lang="en-US" dirty="0" smtClean="0"/>
              <a:t>In cooperation with the private sector, make available the benefits of new technologies—especially information and communications technologies.</a:t>
            </a:r>
          </a:p>
          <a:p>
            <a:endParaRPr lang="en-US" dirty="0"/>
          </a:p>
        </p:txBody>
      </p:sp>
      <p:sp>
        <p:nvSpPr>
          <p:cNvPr id="4" name="Slide Number Placeholder 3"/>
          <p:cNvSpPr>
            <a:spLocks noGrp="1"/>
          </p:cNvSpPr>
          <p:nvPr>
            <p:ph type="sldNum" sz="quarter" idx="10"/>
          </p:nvPr>
        </p:nvSpPr>
        <p:spPr/>
        <p:txBody>
          <a:bodyPr/>
          <a:lstStyle/>
          <a:p>
            <a:pPr>
              <a:defRPr/>
            </a:pPr>
            <a:fld id="{39FF3679-D320-4C6F-B2DB-BBA72BD2AD6C}" type="slidenum">
              <a:rPr lang="en-US" smtClean="0"/>
              <a:pPr>
                <a:defRPr/>
              </a:pPr>
              <a:t>12</a:t>
            </a:fld>
            <a:endParaRPr lang="en-US"/>
          </a:p>
        </p:txBody>
      </p:sp>
    </p:spTree>
    <p:extLst>
      <p:ext uri="{BB962C8B-B14F-4D97-AF65-F5344CB8AC3E}">
        <p14:creationId xmlns:p14="http://schemas.microsoft.com/office/powerpoint/2010/main" val="2565614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 My World ballot is in your folder. Be sure to vote before the end of he event and leave your ballo</a:t>
            </a:r>
            <a:r>
              <a:rPr lang="en-US" b="1" baseline="0" dirty="0" smtClean="0"/>
              <a:t>t to be counted.</a:t>
            </a:r>
            <a:r>
              <a:rPr lang="en-US" b="1" dirty="0" smtClean="0"/>
              <a:t> </a:t>
            </a:r>
            <a:endParaRPr lang="en-US" b="1" dirty="0"/>
          </a:p>
        </p:txBody>
      </p:sp>
      <p:sp>
        <p:nvSpPr>
          <p:cNvPr id="4" name="Slide Number Placeholder 3"/>
          <p:cNvSpPr>
            <a:spLocks noGrp="1"/>
          </p:cNvSpPr>
          <p:nvPr>
            <p:ph type="sldNum" sz="quarter" idx="10"/>
          </p:nvPr>
        </p:nvSpPr>
        <p:spPr/>
        <p:txBody>
          <a:bodyPr/>
          <a:lstStyle/>
          <a:p>
            <a:pPr>
              <a:defRPr/>
            </a:pPr>
            <a:fld id="{39FF3679-D320-4C6F-B2DB-BBA72BD2AD6C}" type="slidenum">
              <a:rPr lang="en-US" smtClean="0"/>
              <a:pPr>
                <a:defRPr/>
              </a:pPr>
              <a:t>13</a:t>
            </a:fld>
            <a:endParaRPr lang="en-US"/>
          </a:p>
        </p:txBody>
      </p:sp>
    </p:spTree>
    <p:extLst>
      <p:ext uri="{BB962C8B-B14F-4D97-AF65-F5344CB8AC3E}">
        <p14:creationId xmlns:p14="http://schemas.microsoft.com/office/powerpoint/2010/main" val="1532549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points 1., 5., 6</a:t>
            </a:r>
            <a:r>
              <a:rPr lang="en-US" baseline="0" dirty="0" smtClean="0"/>
              <a:t>. and 10.</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9FF3679-D320-4C6F-B2DB-BBA72BD2AD6C}" type="slidenum">
              <a:rPr lang="en-US" smtClean="0"/>
              <a:pPr>
                <a:defRPr/>
              </a:pPr>
              <a:t>14</a:t>
            </a:fld>
            <a:endParaRPr lang="en-US"/>
          </a:p>
        </p:txBody>
      </p:sp>
    </p:spTree>
    <p:extLst>
      <p:ext uri="{BB962C8B-B14F-4D97-AF65-F5344CB8AC3E}">
        <p14:creationId xmlns:p14="http://schemas.microsoft.com/office/powerpoint/2010/main" val="3674236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Sustainable appears</a:t>
            </a:r>
            <a:r>
              <a:rPr lang="en-US" baseline="0" dirty="0" smtClean="0"/>
              <a:t> 5 times</a:t>
            </a:r>
            <a:endParaRPr lang="en-US" dirty="0" smtClean="0"/>
          </a:p>
        </p:txBody>
      </p:sp>
      <p:sp>
        <p:nvSpPr>
          <p:cNvPr id="4" name="Slide Number Placeholder 3"/>
          <p:cNvSpPr>
            <a:spLocks noGrp="1"/>
          </p:cNvSpPr>
          <p:nvPr>
            <p:ph type="sldNum" sz="quarter" idx="10"/>
          </p:nvPr>
        </p:nvSpPr>
        <p:spPr/>
        <p:txBody>
          <a:bodyPr/>
          <a:lstStyle/>
          <a:p>
            <a:pPr>
              <a:defRPr/>
            </a:pPr>
            <a:fld id="{39FF3679-D320-4C6F-B2DB-BBA72BD2AD6C}" type="slidenum">
              <a:rPr lang="en-US" smtClean="0"/>
              <a:pPr>
                <a:defRPr/>
              </a:pPr>
              <a:t>15</a:t>
            </a:fld>
            <a:endParaRPr lang="en-US"/>
          </a:p>
        </p:txBody>
      </p:sp>
    </p:spTree>
    <p:extLst>
      <p:ext uri="{BB962C8B-B14F-4D97-AF65-F5344CB8AC3E}">
        <p14:creationId xmlns:p14="http://schemas.microsoft.com/office/powerpoint/2010/main" val="985416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Sustainable appears </a:t>
            </a:r>
            <a:r>
              <a:rPr lang="en-US" smtClean="0"/>
              <a:t>6 times</a:t>
            </a:r>
            <a:endParaRPr lang="en-US" dirty="0"/>
          </a:p>
        </p:txBody>
      </p:sp>
      <p:sp>
        <p:nvSpPr>
          <p:cNvPr id="4" name="Slide Number Placeholder 3"/>
          <p:cNvSpPr>
            <a:spLocks noGrp="1"/>
          </p:cNvSpPr>
          <p:nvPr>
            <p:ph type="sldNum" sz="quarter" idx="10"/>
          </p:nvPr>
        </p:nvSpPr>
        <p:spPr/>
        <p:txBody>
          <a:bodyPr/>
          <a:lstStyle/>
          <a:p>
            <a:pPr>
              <a:defRPr/>
            </a:pPr>
            <a:fld id="{39FF3679-D320-4C6F-B2DB-BBA72BD2AD6C}" type="slidenum">
              <a:rPr lang="en-US" smtClean="0"/>
              <a:pPr>
                <a:defRPr/>
              </a:pPr>
              <a:t>16</a:t>
            </a:fld>
            <a:endParaRPr lang="en-US"/>
          </a:p>
        </p:txBody>
      </p:sp>
    </p:spTree>
    <p:extLst>
      <p:ext uri="{BB962C8B-B14F-4D97-AF65-F5344CB8AC3E}">
        <p14:creationId xmlns:p14="http://schemas.microsoft.com/office/powerpoint/2010/main" val="3859048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See OWG goals 4</a:t>
            </a:r>
            <a:r>
              <a:rPr lang="en-US" baseline="0" dirty="0" smtClean="0"/>
              <a:t> and 5</a:t>
            </a:r>
            <a:endParaRPr lang="en-US" dirty="0" smtClean="0"/>
          </a:p>
          <a:p>
            <a:pPr marL="228600" indent="-228600">
              <a:buAutoNum type="arabicPeriod"/>
            </a:pPr>
            <a:r>
              <a:rPr lang="en-US" dirty="0" smtClean="0"/>
              <a:t>See OWG</a:t>
            </a:r>
            <a:r>
              <a:rPr lang="en-US" baseline="0" dirty="0" smtClean="0"/>
              <a:t> goal 5</a:t>
            </a:r>
            <a:r>
              <a:rPr lang="en-US" dirty="0" smtClean="0"/>
              <a:t> </a:t>
            </a:r>
          </a:p>
          <a:p>
            <a:pPr marL="228600" indent="-228600">
              <a:buAutoNum type="arabicPeriod"/>
            </a:pPr>
            <a:r>
              <a:rPr lang="en-US" dirty="0" smtClean="0"/>
              <a:t>See OWG goal</a:t>
            </a:r>
            <a:r>
              <a:rPr lang="en-US" baseline="0" dirty="0" smtClean="0"/>
              <a:t> 13 </a:t>
            </a:r>
          </a:p>
          <a:p>
            <a:pPr marL="228600" indent="-228600">
              <a:buAutoNum type="arabicPeriod"/>
            </a:pPr>
            <a:r>
              <a:rPr lang="en-US" baseline="0" dirty="0" smtClean="0"/>
              <a:t>See </a:t>
            </a:r>
            <a:r>
              <a:rPr lang="en-US" baseline="0" smtClean="0"/>
              <a:t>OWG goals </a:t>
            </a:r>
            <a:r>
              <a:rPr lang="en-US" baseline="0" dirty="0" smtClean="0"/>
              <a:t>9, 11, 12, 16 and 17</a:t>
            </a:r>
            <a:endParaRPr lang="en-US" dirty="0"/>
          </a:p>
        </p:txBody>
      </p:sp>
      <p:sp>
        <p:nvSpPr>
          <p:cNvPr id="4" name="Slide Number Placeholder 3"/>
          <p:cNvSpPr>
            <a:spLocks noGrp="1"/>
          </p:cNvSpPr>
          <p:nvPr>
            <p:ph type="sldNum" sz="quarter" idx="10"/>
          </p:nvPr>
        </p:nvSpPr>
        <p:spPr/>
        <p:txBody>
          <a:bodyPr/>
          <a:lstStyle/>
          <a:p>
            <a:pPr>
              <a:defRPr/>
            </a:pPr>
            <a:fld id="{39FF3679-D320-4C6F-B2DB-BBA72BD2AD6C}" type="slidenum">
              <a:rPr lang="en-US" smtClean="0"/>
              <a:pPr>
                <a:defRPr/>
              </a:pPr>
              <a:t>17</a:t>
            </a:fld>
            <a:endParaRPr lang="en-US"/>
          </a:p>
        </p:txBody>
      </p:sp>
    </p:spTree>
    <p:extLst>
      <p:ext uri="{BB962C8B-B14F-4D97-AF65-F5344CB8AC3E}">
        <p14:creationId xmlns:p14="http://schemas.microsoft.com/office/powerpoint/2010/main" val="364244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FF3679-D320-4C6F-B2DB-BBA72BD2AD6C}" type="slidenum">
              <a:rPr lang="en-US" smtClean="0"/>
              <a:pPr>
                <a:defRPr/>
              </a:pPr>
              <a:t>18</a:t>
            </a:fld>
            <a:endParaRPr lang="en-US"/>
          </a:p>
        </p:txBody>
      </p:sp>
    </p:spTree>
    <p:extLst>
      <p:ext uri="{BB962C8B-B14F-4D97-AF65-F5344CB8AC3E}">
        <p14:creationId xmlns:p14="http://schemas.microsoft.com/office/powerpoint/2010/main" val="117864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 is also responsible</a:t>
            </a:r>
            <a:r>
              <a:rPr lang="en-US" baseline="0" dirty="0" smtClean="0"/>
              <a:t> for the Universal Declaration of Human Rights adopted in 1948 by the UN among </a:t>
            </a:r>
            <a:r>
              <a:rPr lang="en-US" baseline="0" smtClean="0"/>
              <a:t>other accomplishments</a:t>
            </a:r>
            <a:endParaRPr lang="en-US"/>
          </a:p>
        </p:txBody>
      </p:sp>
      <p:sp>
        <p:nvSpPr>
          <p:cNvPr id="4" name="Slide Number Placeholder 3"/>
          <p:cNvSpPr>
            <a:spLocks noGrp="1"/>
          </p:cNvSpPr>
          <p:nvPr>
            <p:ph type="sldNum" sz="quarter" idx="10"/>
          </p:nvPr>
        </p:nvSpPr>
        <p:spPr/>
        <p:txBody>
          <a:bodyPr/>
          <a:lstStyle/>
          <a:p>
            <a:pPr>
              <a:defRPr/>
            </a:pPr>
            <a:fld id="{39FF3679-D320-4C6F-B2DB-BBA72BD2AD6C}" type="slidenum">
              <a:rPr lang="en-US" smtClean="0"/>
              <a:pPr>
                <a:defRPr/>
              </a:pPr>
              <a:t>19</a:t>
            </a:fld>
            <a:endParaRPr lang="en-US"/>
          </a:p>
        </p:txBody>
      </p:sp>
    </p:spTree>
    <p:extLst>
      <p:ext uri="{BB962C8B-B14F-4D97-AF65-F5344CB8AC3E}">
        <p14:creationId xmlns:p14="http://schemas.microsoft.com/office/powerpoint/2010/main" val="265695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Member States must agree on the final goals and targets. Once these are in place, </a:t>
            </a:r>
            <a:r>
              <a:rPr lang="en-US" b="1" dirty="0" smtClean="0"/>
              <a:t>countries must make the necessary changes to implement strategies for addressing goals. The role of U.S. leadership is critical, for without a strong commitment from the United States to allocate resources and form policy to address targets, little progress can be made on critical issues such as poverty, education and climate change.</a:t>
            </a:r>
            <a:r>
              <a:rPr lang="en-US" dirty="0" smtClean="0"/>
              <a:t> </a:t>
            </a:r>
            <a:r>
              <a:rPr lang="en-US" b="1" dirty="0" smtClean="0"/>
              <a:t>The goal is for the SDGs to be “global in nature and universally applicable” </a:t>
            </a:r>
            <a:r>
              <a:rPr lang="en-US" b="0" dirty="0" smtClean="0"/>
              <a:t>but</a:t>
            </a:r>
            <a:r>
              <a:rPr lang="en-US" dirty="0" smtClean="0"/>
              <a:t> account for different national</a:t>
            </a:r>
            <a:r>
              <a:rPr lang="en-US" baseline="0" dirty="0" smtClean="0"/>
              <a:t> cultural practices,</a:t>
            </a:r>
            <a:r>
              <a:rPr lang="en-US" dirty="0" smtClean="0"/>
              <a:t> capabilities and levels of development and respect national policies and priorities</a:t>
            </a:r>
            <a:r>
              <a:rPr lang="en-US" b="1" dirty="0" smtClean="0"/>
              <a:t>. A “universally applicable” agenda means that every country, including the U.S. will be expected to show progress towards nationally defined targets that will contribute to the overall SDGs.</a:t>
            </a:r>
            <a:endParaRPr lang="en-US" b="1" dirty="0"/>
          </a:p>
        </p:txBody>
      </p:sp>
      <p:sp>
        <p:nvSpPr>
          <p:cNvPr id="4" name="Slide Number Placeholder 3"/>
          <p:cNvSpPr>
            <a:spLocks noGrp="1"/>
          </p:cNvSpPr>
          <p:nvPr>
            <p:ph type="sldNum" sz="quarter" idx="10"/>
          </p:nvPr>
        </p:nvSpPr>
        <p:spPr/>
        <p:txBody>
          <a:bodyPr/>
          <a:lstStyle/>
          <a:p>
            <a:pPr>
              <a:defRPr/>
            </a:pPr>
            <a:fld id="{39FF3679-D320-4C6F-B2DB-BBA72BD2AD6C}" type="slidenum">
              <a:rPr lang="en-US" smtClean="0"/>
              <a:pPr>
                <a:defRPr/>
              </a:pPr>
              <a:t>2</a:t>
            </a:fld>
            <a:endParaRPr lang="en-US"/>
          </a:p>
        </p:txBody>
      </p:sp>
    </p:spTree>
    <p:extLst>
      <p:ext uri="{BB962C8B-B14F-4D97-AF65-F5344CB8AC3E}">
        <p14:creationId xmlns:p14="http://schemas.microsoft.com/office/powerpoint/2010/main" val="187118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MDGs were not promulgated until 2001 and</a:t>
            </a:r>
            <a:r>
              <a:rPr lang="en-US" baseline="0" dirty="0" smtClean="0"/>
              <a:t> were created by a team of UN “experts.”</a:t>
            </a:r>
            <a:endParaRPr lang="en-US" dirty="0"/>
          </a:p>
        </p:txBody>
      </p:sp>
      <p:sp>
        <p:nvSpPr>
          <p:cNvPr id="4" name="Slide Number Placeholder 3"/>
          <p:cNvSpPr>
            <a:spLocks noGrp="1"/>
          </p:cNvSpPr>
          <p:nvPr>
            <p:ph type="sldNum" sz="quarter" idx="10"/>
          </p:nvPr>
        </p:nvSpPr>
        <p:spPr/>
        <p:txBody>
          <a:bodyPr/>
          <a:lstStyle/>
          <a:p>
            <a:pPr>
              <a:defRPr/>
            </a:pPr>
            <a:fld id="{39FF3679-D320-4C6F-B2DB-BBA72BD2AD6C}" type="slidenum">
              <a:rPr lang="en-US" smtClean="0"/>
              <a:pPr>
                <a:defRPr/>
              </a:pPr>
              <a:t>3</a:t>
            </a:fld>
            <a:endParaRPr lang="en-US"/>
          </a:p>
        </p:txBody>
      </p:sp>
    </p:spTree>
    <p:extLst>
      <p:ext uri="{BB962C8B-B14F-4D97-AF65-F5344CB8AC3E}">
        <p14:creationId xmlns:p14="http://schemas.microsoft.com/office/powerpoint/2010/main" val="2170732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slide you see the goals listed in</a:t>
            </a:r>
            <a:r>
              <a:rPr lang="en-US" baseline="0" dirty="0" smtClean="0"/>
              <a:t> full. In the succeeding eight slides, which time does not permit me to cover in any detail, you will see how successfully the world community met the goals set forth in 2000. Again, the slides will be posted on our Division Web Site</a:t>
            </a:r>
            <a:endParaRPr lang="en-US" dirty="0"/>
          </a:p>
        </p:txBody>
      </p:sp>
      <p:sp>
        <p:nvSpPr>
          <p:cNvPr id="4" name="Slide Number Placeholder 3"/>
          <p:cNvSpPr>
            <a:spLocks noGrp="1"/>
          </p:cNvSpPr>
          <p:nvPr>
            <p:ph type="sldNum" sz="quarter" idx="10"/>
          </p:nvPr>
        </p:nvSpPr>
        <p:spPr/>
        <p:txBody>
          <a:bodyPr/>
          <a:lstStyle/>
          <a:p>
            <a:pPr>
              <a:defRPr/>
            </a:pPr>
            <a:fld id="{39FF3679-D320-4C6F-B2DB-BBA72BD2AD6C}" type="slidenum">
              <a:rPr lang="en-US" smtClean="0"/>
              <a:pPr>
                <a:defRPr/>
              </a:pPr>
              <a:t>4</a:t>
            </a:fld>
            <a:endParaRPr lang="en-US"/>
          </a:p>
        </p:txBody>
      </p:sp>
    </p:spTree>
    <p:extLst>
      <p:ext uri="{BB962C8B-B14F-4D97-AF65-F5344CB8AC3E}">
        <p14:creationId xmlns:p14="http://schemas.microsoft.com/office/powerpoint/2010/main" val="203401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dirty="0" smtClean="0">
                <a:effectLst/>
              </a:rPr>
              <a:t>Reduce by half the proportion of people living on less than a dollar a day.</a:t>
            </a:r>
          </a:p>
          <a:p>
            <a:pPr rtl="0"/>
            <a:r>
              <a:rPr lang="en-US" sz="1400" dirty="0" smtClean="0">
                <a:effectLst/>
              </a:rPr>
              <a:t>Reduce by half the proportion of people who suffer from hunger.</a:t>
            </a:r>
          </a:p>
          <a:p>
            <a:endParaRPr lang="en-US" dirty="0"/>
          </a:p>
        </p:txBody>
      </p:sp>
      <p:sp>
        <p:nvSpPr>
          <p:cNvPr id="4" name="Slide Number Placeholder 3"/>
          <p:cNvSpPr>
            <a:spLocks noGrp="1"/>
          </p:cNvSpPr>
          <p:nvPr>
            <p:ph type="sldNum" sz="quarter" idx="10"/>
          </p:nvPr>
        </p:nvSpPr>
        <p:spPr/>
        <p:txBody>
          <a:bodyPr/>
          <a:lstStyle/>
          <a:p>
            <a:pPr>
              <a:defRPr/>
            </a:pPr>
            <a:fld id="{39FF3679-D320-4C6F-B2DB-BBA72BD2AD6C}" type="slidenum">
              <a:rPr lang="en-US" smtClean="0"/>
              <a:pPr>
                <a:defRPr/>
              </a:pPr>
              <a:t>5</a:t>
            </a:fld>
            <a:endParaRPr lang="en-US"/>
          </a:p>
        </p:txBody>
      </p:sp>
    </p:spTree>
    <p:extLst>
      <p:ext uri="{BB962C8B-B14F-4D97-AF65-F5344CB8AC3E}">
        <p14:creationId xmlns:p14="http://schemas.microsoft.com/office/powerpoint/2010/main" val="444987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Ensure that all boys and girls complete a full course of primary schooling.</a:t>
            </a:r>
            <a:endParaRPr lang="en-US" dirty="0"/>
          </a:p>
        </p:txBody>
      </p:sp>
      <p:sp>
        <p:nvSpPr>
          <p:cNvPr id="4" name="Slide Number Placeholder 3"/>
          <p:cNvSpPr>
            <a:spLocks noGrp="1"/>
          </p:cNvSpPr>
          <p:nvPr>
            <p:ph type="sldNum" sz="quarter" idx="10"/>
          </p:nvPr>
        </p:nvSpPr>
        <p:spPr/>
        <p:txBody>
          <a:bodyPr/>
          <a:lstStyle/>
          <a:p>
            <a:pPr>
              <a:defRPr/>
            </a:pPr>
            <a:fld id="{39FF3679-D320-4C6F-B2DB-BBA72BD2AD6C}" type="slidenum">
              <a:rPr lang="en-US" smtClean="0"/>
              <a:pPr>
                <a:defRPr/>
              </a:pPr>
              <a:t>6</a:t>
            </a:fld>
            <a:endParaRPr lang="en-US"/>
          </a:p>
        </p:txBody>
      </p:sp>
    </p:spTree>
    <p:extLst>
      <p:ext uri="{BB962C8B-B14F-4D97-AF65-F5344CB8AC3E}">
        <p14:creationId xmlns:p14="http://schemas.microsoft.com/office/powerpoint/2010/main" val="3411854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Eliminate gender disparity in primary and secondary education preferably by 2005, and at all levels by 2015.</a:t>
            </a:r>
          </a:p>
          <a:p>
            <a:endParaRPr lang="en-US" dirty="0"/>
          </a:p>
        </p:txBody>
      </p:sp>
      <p:sp>
        <p:nvSpPr>
          <p:cNvPr id="4" name="Slide Number Placeholder 3"/>
          <p:cNvSpPr>
            <a:spLocks noGrp="1"/>
          </p:cNvSpPr>
          <p:nvPr>
            <p:ph type="sldNum" sz="quarter" idx="10"/>
          </p:nvPr>
        </p:nvSpPr>
        <p:spPr/>
        <p:txBody>
          <a:bodyPr/>
          <a:lstStyle/>
          <a:p>
            <a:pPr>
              <a:defRPr/>
            </a:pPr>
            <a:fld id="{39FF3679-D320-4C6F-B2DB-BBA72BD2AD6C}" type="slidenum">
              <a:rPr lang="en-US" smtClean="0"/>
              <a:pPr>
                <a:defRPr/>
              </a:pPr>
              <a:t>7</a:t>
            </a:fld>
            <a:endParaRPr lang="en-US"/>
          </a:p>
        </p:txBody>
      </p:sp>
    </p:spTree>
    <p:extLst>
      <p:ext uri="{BB962C8B-B14F-4D97-AF65-F5344CB8AC3E}">
        <p14:creationId xmlns:p14="http://schemas.microsoft.com/office/powerpoint/2010/main" val="121451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Reduce by two thirds the mortality rate among children under five</a:t>
            </a:r>
            <a:endParaRPr lang="en-US" dirty="0"/>
          </a:p>
        </p:txBody>
      </p:sp>
      <p:sp>
        <p:nvSpPr>
          <p:cNvPr id="4" name="Slide Number Placeholder 3"/>
          <p:cNvSpPr>
            <a:spLocks noGrp="1"/>
          </p:cNvSpPr>
          <p:nvPr>
            <p:ph type="sldNum" sz="quarter" idx="10"/>
          </p:nvPr>
        </p:nvSpPr>
        <p:spPr/>
        <p:txBody>
          <a:bodyPr/>
          <a:lstStyle/>
          <a:p>
            <a:pPr>
              <a:defRPr/>
            </a:pPr>
            <a:fld id="{39FF3679-D320-4C6F-B2DB-BBA72BD2AD6C}" type="slidenum">
              <a:rPr lang="en-US" smtClean="0"/>
              <a:pPr>
                <a:defRPr/>
              </a:pPr>
              <a:t>8</a:t>
            </a:fld>
            <a:endParaRPr lang="en-US"/>
          </a:p>
        </p:txBody>
      </p:sp>
    </p:spTree>
    <p:extLst>
      <p:ext uri="{BB962C8B-B14F-4D97-AF65-F5344CB8AC3E}">
        <p14:creationId xmlns:p14="http://schemas.microsoft.com/office/powerpoint/2010/main" val="634911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Improve maternal health</a:t>
            </a:r>
            <a:endParaRPr lang="en-US" dirty="0" smtClean="0"/>
          </a:p>
          <a:p>
            <a:pPr>
              <a:buFont typeface="Arial"/>
              <a:buChar char="•"/>
            </a:pPr>
            <a:r>
              <a:rPr lang="en-US" dirty="0" smtClean="0"/>
              <a:t>Reduce by three quarters the maternal mortality ratio.</a:t>
            </a:r>
          </a:p>
          <a:p>
            <a:endParaRPr lang="en-US" dirty="0"/>
          </a:p>
        </p:txBody>
      </p:sp>
      <p:sp>
        <p:nvSpPr>
          <p:cNvPr id="4" name="Slide Number Placeholder 3"/>
          <p:cNvSpPr>
            <a:spLocks noGrp="1"/>
          </p:cNvSpPr>
          <p:nvPr>
            <p:ph type="sldNum" sz="quarter" idx="10"/>
          </p:nvPr>
        </p:nvSpPr>
        <p:spPr/>
        <p:txBody>
          <a:bodyPr/>
          <a:lstStyle/>
          <a:p>
            <a:pPr>
              <a:defRPr/>
            </a:pPr>
            <a:fld id="{39FF3679-D320-4C6F-B2DB-BBA72BD2AD6C}" type="slidenum">
              <a:rPr lang="en-US" smtClean="0"/>
              <a:pPr>
                <a:defRPr/>
              </a:pPr>
              <a:t>9</a:t>
            </a:fld>
            <a:endParaRPr lang="en-US"/>
          </a:p>
        </p:txBody>
      </p:sp>
    </p:spTree>
    <p:extLst>
      <p:ext uri="{BB962C8B-B14F-4D97-AF65-F5344CB8AC3E}">
        <p14:creationId xmlns:p14="http://schemas.microsoft.com/office/powerpoint/2010/main" val="1844541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3353A6E-E3A6-419B-BACD-9A8EF400DE4C}" type="datetimeFigureOut">
              <a:rPr lang="en-US"/>
              <a:pPr>
                <a:defRPr/>
              </a:pPr>
              <a:t>10/31/14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9242CB-E07D-40AC-A9D6-94D2C52D4E3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AD6E09-1941-49D4-B3DC-75A3784D9A5D}" type="datetimeFigureOut">
              <a:rPr lang="en-US"/>
              <a:pPr>
                <a:defRPr/>
              </a:pPr>
              <a:t>10/31/14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C908AA-1BA6-4ADD-A52B-02CBBBBA6E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5B4A9B-E6B2-477E-AD68-32BB914F8FE5}" type="datetimeFigureOut">
              <a:rPr lang="en-US"/>
              <a:pPr>
                <a:defRPr/>
              </a:pPr>
              <a:t>10/31/14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FBC1A4-9CF5-4BE6-950F-9DE91EE4BF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2DA3B0-452D-4A17-98F8-C07198176BAA}" type="datetimeFigureOut">
              <a:rPr lang="en-US"/>
              <a:pPr>
                <a:defRPr/>
              </a:pPr>
              <a:t>10/31/14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992086-B707-4677-88BD-3A6ACF6F4A8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D731B6-19F3-402D-881C-E3DA6FC67134}" type="datetimeFigureOut">
              <a:rPr lang="en-US"/>
              <a:pPr>
                <a:defRPr/>
              </a:pPr>
              <a:t>10/31/14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6A5FB9-43FC-4DC5-B4C3-E8AFC7F94EC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82B888F-1716-46D0-9781-5BFCFDEBF4B5}" type="datetimeFigureOut">
              <a:rPr lang="en-US"/>
              <a:pPr>
                <a:defRPr/>
              </a:pPr>
              <a:t>10/31/14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ED01E3-B9D7-41E4-9999-C376FF507F3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057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43199"/>
            <a:ext cx="4040188"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057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743199"/>
            <a:ext cx="4041775"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2157373-BDDE-4939-911D-505F6D9A9272}" type="datetimeFigureOut">
              <a:rPr lang="en-US"/>
              <a:pPr>
                <a:defRPr/>
              </a:pPr>
              <a:t>10/31/14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6D04386-E35F-47AA-9B33-9D5C5553921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1A21089-EE48-49D0-9215-7C5E41E57BFC}" type="datetimeFigureOut">
              <a:rPr lang="en-US"/>
              <a:pPr>
                <a:defRPr/>
              </a:pPr>
              <a:t>10/31/14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B61A176-FD13-494A-A142-8CEBE733A1C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976D44-1167-4AB8-94EC-222567FBDD2F}" type="datetimeFigureOut">
              <a:rPr lang="en-US"/>
              <a:pPr>
                <a:defRPr/>
              </a:pPr>
              <a:t>10/31/14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EBAAD2C-B5DD-4218-8508-568777FB40E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008313" cy="8572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15549"/>
            <a:ext cx="3008313" cy="38106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C36E8B-DC6A-45B8-976A-F27E64631D5F}" type="datetimeFigureOut">
              <a:rPr lang="en-US"/>
              <a:pPr>
                <a:defRPr/>
              </a:pPr>
              <a:t>10/31/14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A7D1BD-5B46-4128-9636-6647F6C333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99"/>
            <a:ext cx="5486400"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A55A77-48CB-4512-BDD8-6E44125CAB10}" type="datetimeFigureOut">
              <a:rPr lang="en-US"/>
              <a:pPr>
                <a:defRPr/>
              </a:pPr>
              <a:t>10/31/14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9EE8D9-8402-4EA9-B819-282A2217357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430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133600"/>
            <a:ext cx="8229600"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A4698BF-12B4-4781-89DB-2555019A2491}" type="datetimeFigureOut">
              <a:rPr lang="en-US"/>
              <a:pPr>
                <a:defRPr/>
              </a:pPr>
              <a:t>10/31/14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F2C2205-9230-432C-A6CE-720ED0797596}" type="slidenum">
              <a:rPr lang="en-US"/>
              <a:pPr>
                <a:defRPr/>
              </a:pPr>
              <a:t>‹#›</a:t>
            </a:fld>
            <a:endParaRPr lang="en-US"/>
          </a:p>
        </p:txBody>
      </p:sp>
      <p:pic>
        <p:nvPicPr>
          <p:cNvPr id="7" name="Picture 2" descr="C:\My Pictures\UN Logo-1.jpg"/>
          <p:cNvPicPr>
            <a:picLocks noChangeAspect="1" noChangeArrowheads="1"/>
          </p:cNvPicPr>
          <p:nvPr userDrawn="1"/>
        </p:nvPicPr>
        <p:blipFill>
          <a:blip r:embed="rId13" cstate="print"/>
          <a:srcRect/>
          <a:stretch>
            <a:fillRect/>
          </a:stretch>
        </p:blipFill>
        <p:spPr bwMode="auto">
          <a:xfrm>
            <a:off x="304800" y="6096000"/>
            <a:ext cx="747316" cy="626577"/>
          </a:xfrm>
          <a:prstGeom prst="rect">
            <a:avLst/>
          </a:prstGeom>
          <a:noFill/>
          <a:ln w="9525">
            <a:noFill/>
            <a:miter lim="800000"/>
            <a:headEnd/>
            <a:tailEnd/>
          </a:ln>
        </p:spPr>
      </p:pic>
      <p:pic>
        <p:nvPicPr>
          <p:cNvPr id="2" name="Picture 1"/>
          <p:cNvPicPr>
            <a:picLocks noChangeAspect="1"/>
          </p:cNvPicPr>
          <p:nvPr userDrawn="1"/>
        </p:nvPicPr>
        <p:blipFill>
          <a:blip r:embed="rId14"/>
          <a:stretch>
            <a:fillRect/>
          </a:stretch>
        </p:blipFill>
        <p:spPr>
          <a:xfrm>
            <a:off x="3581400" y="0"/>
            <a:ext cx="1693333" cy="1066800"/>
          </a:xfrm>
          <a:prstGeom prst="rect">
            <a:avLst/>
          </a:prstGeom>
        </p:spPr>
      </p:pic>
      <p:pic>
        <p:nvPicPr>
          <p:cNvPr id="3" name="Picture 2"/>
          <p:cNvPicPr>
            <a:picLocks noChangeAspect="1"/>
          </p:cNvPicPr>
          <p:nvPr userDrawn="1"/>
        </p:nvPicPr>
        <p:blipFill>
          <a:blip r:embed="rId15"/>
          <a:stretch>
            <a:fillRect/>
          </a:stretch>
        </p:blipFill>
        <p:spPr>
          <a:xfrm>
            <a:off x="7467600" y="141499"/>
            <a:ext cx="914400" cy="894259"/>
          </a:xfrm>
          <a:prstGeom prst="rect">
            <a:avLst/>
          </a:prstGeom>
        </p:spPr>
      </p:pic>
      <p:pic>
        <p:nvPicPr>
          <p:cNvPr id="8" name="Picture 7"/>
          <p:cNvPicPr>
            <a:picLocks noChangeAspect="1"/>
          </p:cNvPicPr>
          <p:nvPr userDrawn="1"/>
        </p:nvPicPr>
        <p:blipFill>
          <a:blip r:embed="rId16"/>
          <a:stretch>
            <a:fillRect/>
          </a:stretch>
        </p:blipFill>
        <p:spPr>
          <a:xfrm>
            <a:off x="7543800" y="6019800"/>
            <a:ext cx="1460500" cy="730250"/>
          </a:xfrm>
          <a:prstGeom prst="rect">
            <a:avLst/>
          </a:prstGeom>
        </p:spPr>
      </p:pic>
      <p:pic>
        <p:nvPicPr>
          <p:cNvPr id="10" name="Picture 9"/>
          <p:cNvPicPr>
            <a:picLocks noChangeAspect="1"/>
          </p:cNvPicPr>
          <p:nvPr userDrawn="1"/>
        </p:nvPicPr>
        <p:blipFill>
          <a:blip r:embed="rId17"/>
          <a:stretch>
            <a:fillRect/>
          </a:stretch>
        </p:blipFill>
        <p:spPr>
          <a:xfrm>
            <a:off x="304800" y="152400"/>
            <a:ext cx="1397000" cy="838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kern="1200">
          <a:solidFill>
            <a:srgbClr val="0070C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www.worldwewant2015.org" TargetMode="External"/><Relationship Id="rId4" Type="http://schemas.openxmlformats.org/officeDocument/2006/relationships/hyperlink" Target="http://www.myworld2015.org/" TargetMode="External"/><Relationship Id="rId5" Type="http://schemas.openxmlformats.org/officeDocument/2006/relationships/hyperlink" Target="http://www.google.com/imgres?imgurl=https://s3-us-west-2.amazonaws.com/myworld-assets/img/brands/myworld.en.png&amp;imgrefurl=http://www.myworld2015.org/&amp;h=127&amp;w=581&amp;tbnid=PK8mkfupwr0iKM:&amp;zoom=1&amp;docid=7iH4RnK0LZJIQM&amp;ei=DZRIVPHTL4n8igKzooHwCA&amp;tbm=isch&amp;client=firefox-a&amp;ved=0CCAQMygCMAI&amp;iact=rc&amp;uact=3&amp;dur=1895&amp;page=1&amp;start=0&amp;ndsp=32" TargetMode="External"/><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52400" y="1219200"/>
            <a:ext cx="8763000" cy="2898775"/>
          </a:xfrm>
        </p:spPr>
        <p:txBody>
          <a:bodyPr/>
          <a:lstStyle/>
          <a:p>
            <a:pPr eaLnBrk="1" hangingPunct="1"/>
            <a:r>
              <a:rPr lang="en-US" b="1" dirty="0" smtClean="0">
                <a:solidFill>
                  <a:srgbClr val="0070C0"/>
                </a:solidFill>
              </a:rPr>
              <a:t>United Nations Development Agenda:</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dirty="0" smtClean="0">
                <a:solidFill>
                  <a:srgbClr val="0070C0"/>
                </a:solidFill>
              </a:rPr>
              <a:t>2000 Millennium Development Goals </a:t>
            </a:r>
            <a:br>
              <a:rPr lang="en-US" dirty="0" smtClean="0">
                <a:solidFill>
                  <a:srgbClr val="0070C0"/>
                </a:solidFill>
              </a:rPr>
            </a:br>
            <a:r>
              <a:rPr lang="en-US" dirty="0" smtClean="0"/>
              <a:t>to Post-2015 Sustainable Development Goals</a:t>
            </a:r>
            <a:endParaRPr lang="en-US" dirty="0" smtClean="0">
              <a:solidFill>
                <a:srgbClr val="0070C0"/>
              </a:solidFill>
            </a:endParaRPr>
          </a:p>
        </p:txBody>
      </p:sp>
      <p:sp>
        <p:nvSpPr>
          <p:cNvPr id="3" name="Subtitle 2"/>
          <p:cNvSpPr>
            <a:spLocks noGrp="1"/>
          </p:cNvSpPr>
          <p:nvPr>
            <p:ph type="subTitle" idx="1"/>
          </p:nvPr>
        </p:nvSpPr>
        <p:spPr>
          <a:xfrm>
            <a:off x="381000" y="4117975"/>
            <a:ext cx="8458200" cy="2359025"/>
          </a:xfrm>
        </p:spPr>
        <p:txBody>
          <a:bodyPr rtlCol="0">
            <a:normAutofit/>
          </a:bodyPr>
          <a:lstStyle/>
          <a:p>
            <a:pPr eaLnBrk="1" fontAlgn="auto" hangingPunct="1">
              <a:spcAft>
                <a:spcPts val="0"/>
              </a:spcAft>
              <a:defRPr/>
            </a:pPr>
            <a:r>
              <a:rPr lang="en-US" dirty="0" smtClean="0">
                <a:solidFill>
                  <a:srgbClr val="0070C0"/>
                </a:solidFill>
              </a:rPr>
              <a:t>“</a:t>
            </a:r>
            <a:r>
              <a:rPr lang="en-US" b="1" dirty="0" smtClean="0">
                <a:solidFill>
                  <a:srgbClr val="0070C0"/>
                </a:solidFill>
              </a:rPr>
              <a:t>Uniting </a:t>
            </a:r>
            <a:r>
              <a:rPr lang="en-US" b="1" dirty="0">
                <a:solidFill>
                  <a:srgbClr val="0070C0"/>
                </a:solidFill>
              </a:rPr>
              <a:t>for a Sustainable Future”</a:t>
            </a:r>
            <a:endParaRPr lang="en-US" dirty="0">
              <a:solidFill>
                <a:srgbClr val="0070C0"/>
              </a:solidFill>
            </a:endParaRPr>
          </a:p>
          <a:p>
            <a:pPr eaLnBrk="1" fontAlgn="auto" hangingPunct="1">
              <a:spcAft>
                <a:spcPts val="0"/>
              </a:spcAft>
              <a:defRPr/>
            </a:pPr>
            <a:r>
              <a:rPr lang="en-US" sz="2400" dirty="0" smtClean="0">
                <a:solidFill>
                  <a:schemeClr val="tx1"/>
                </a:solidFill>
              </a:rPr>
              <a:t>Southern California Division, United Nations Association-</a:t>
            </a:r>
            <a:r>
              <a:rPr lang="en-US" sz="2400" dirty="0">
                <a:solidFill>
                  <a:schemeClr val="tx1"/>
                </a:solidFill>
              </a:rPr>
              <a:t>U</a:t>
            </a:r>
            <a:r>
              <a:rPr lang="en-US" sz="2400" dirty="0" smtClean="0">
                <a:solidFill>
                  <a:schemeClr val="tx1"/>
                </a:solidFill>
              </a:rPr>
              <a:t>SA</a:t>
            </a:r>
          </a:p>
          <a:p>
            <a:pPr eaLnBrk="1" fontAlgn="auto" hangingPunct="1">
              <a:spcAft>
                <a:spcPts val="0"/>
              </a:spcAft>
              <a:defRPr/>
            </a:pPr>
            <a:r>
              <a:rPr lang="en-US" sz="2400" dirty="0" smtClean="0">
                <a:solidFill>
                  <a:schemeClr val="tx1"/>
                </a:solidFill>
              </a:rPr>
              <a:t>November 1, 2014</a:t>
            </a:r>
          </a:p>
          <a:p>
            <a:pPr eaLnBrk="1" fontAlgn="auto" hangingPunct="1">
              <a:spcAft>
                <a:spcPts val="0"/>
              </a:spcAft>
              <a:defRPr/>
            </a:pPr>
            <a:r>
              <a:rPr lang="en-US" sz="2400" dirty="0" smtClean="0">
                <a:solidFill>
                  <a:schemeClr val="tx1"/>
                </a:solidFill>
              </a:rPr>
              <a:t>Chapman College, Orange CA</a:t>
            </a:r>
            <a:endParaRPr lang="en-US" sz="24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915400" cy="884238"/>
          </a:xfrm>
        </p:spPr>
        <p:txBody>
          <a:bodyPr/>
          <a:lstStyle/>
          <a:p>
            <a:r>
              <a:rPr lang="en-US" sz="3200" dirty="0" smtClean="0"/>
              <a:t>Goal 6 – Combat HIV/AIDS, malaria &amp; other diseases</a:t>
            </a:r>
            <a:endParaRPr lang="en-US" sz="3200" dirty="0"/>
          </a:p>
        </p:txBody>
      </p:sp>
      <p:sp>
        <p:nvSpPr>
          <p:cNvPr id="4" name="Rectangle 3"/>
          <p:cNvSpPr/>
          <p:nvPr/>
        </p:nvSpPr>
        <p:spPr>
          <a:xfrm>
            <a:off x="304800" y="2819400"/>
            <a:ext cx="2286001" cy="1477328"/>
          </a:xfrm>
          <a:prstGeom prst="rect">
            <a:avLst/>
          </a:prstGeom>
        </p:spPr>
        <p:txBody>
          <a:bodyPr>
            <a:spAutoFit/>
          </a:bodyPr>
          <a:lstStyle/>
          <a:p>
            <a:r>
              <a:rPr lang="en-US" b="1" dirty="0"/>
              <a:t>There are still too many new cases of HIV infection</a:t>
            </a:r>
            <a:r>
              <a:rPr lang="en-US" b="1" dirty="0" smtClean="0"/>
              <a:t>.</a:t>
            </a:r>
          </a:p>
          <a:p>
            <a:endParaRPr lang="en-US" b="1" dirty="0"/>
          </a:p>
          <a:p>
            <a:r>
              <a:rPr lang="en-US" b="1" dirty="0" smtClean="0"/>
              <a:t>HIV incidence rate</a:t>
            </a:r>
            <a:endParaRPr lang="en-US" dirty="0"/>
          </a:p>
        </p:txBody>
      </p:sp>
      <p:pic>
        <p:nvPicPr>
          <p:cNvPr id="5" name="Picture 4"/>
          <p:cNvPicPr>
            <a:picLocks noChangeAspect="1"/>
          </p:cNvPicPr>
          <p:nvPr/>
        </p:nvPicPr>
        <p:blipFill>
          <a:blip r:embed="rId3"/>
          <a:stretch>
            <a:fillRect/>
          </a:stretch>
        </p:blipFill>
        <p:spPr>
          <a:xfrm>
            <a:off x="3352800" y="2209800"/>
            <a:ext cx="5568462" cy="3657600"/>
          </a:xfrm>
          <a:prstGeom prst="rect">
            <a:avLst/>
          </a:prstGeom>
        </p:spPr>
      </p:pic>
    </p:spTree>
    <p:extLst>
      <p:ext uri="{BB962C8B-B14F-4D97-AF65-F5344CB8AC3E}">
        <p14:creationId xmlns:p14="http://schemas.microsoft.com/office/powerpoint/2010/main" val="38992212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43000"/>
            <a:ext cx="8991600" cy="884238"/>
          </a:xfrm>
        </p:spPr>
        <p:txBody>
          <a:bodyPr/>
          <a:lstStyle/>
          <a:p>
            <a:r>
              <a:rPr lang="en-US" dirty="0" smtClean="0"/>
              <a:t>Goal 7 – Ensure environmental sustainability</a:t>
            </a:r>
            <a:endParaRPr lang="en-US" dirty="0"/>
          </a:p>
        </p:txBody>
      </p:sp>
      <p:sp>
        <p:nvSpPr>
          <p:cNvPr id="4" name="Rectangle 3"/>
          <p:cNvSpPr/>
          <p:nvPr/>
        </p:nvSpPr>
        <p:spPr>
          <a:xfrm>
            <a:off x="304800" y="2133600"/>
            <a:ext cx="2286000" cy="3693319"/>
          </a:xfrm>
          <a:prstGeom prst="rect">
            <a:avLst/>
          </a:prstGeom>
        </p:spPr>
        <p:txBody>
          <a:bodyPr>
            <a:spAutoFit/>
          </a:bodyPr>
          <a:lstStyle/>
          <a:p>
            <a:r>
              <a:rPr lang="en-US" b="1" dirty="0"/>
              <a:t>Millions of hectares of forest are lost every year, threatening this valuable asset. Global greenhouse gas emissions continue their upward trend</a:t>
            </a:r>
            <a:r>
              <a:rPr lang="en-US" b="1" dirty="0" smtClean="0"/>
              <a:t>.</a:t>
            </a:r>
          </a:p>
          <a:p>
            <a:endParaRPr lang="en-US" b="1" dirty="0"/>
          </a:p>
          <a:p>
            <a:r>
              <a:rPr lang="en-US" b="1" dirty="0" smtClean="0"/>
              <a:t>Emissions of CO2 up 50%</a:t>
            </a:r>
            <a:endParaRPr lang="en-US" dirty="0"/>
          </a:p>
        </p:txBody>
      </p:sp>
      <p:pic>
        <p:nvPicPr>
          <p:cNvPr id="5" name="Picture 4"/>
          <p:cNvPicPr>
            <a:picLocks noChangeAspect="1"/>
          </p:cNvPicPr>
          <p:nvPr/>
        </p:nvPicPr>
        <p:blipFill>
          <a:blip r:embed="rId3"/>
          <a:stretch>
            <a:fillRect/>
          </a:stretch>
        </p:blipFill>
        <p:spPr>
          <a:xfrm>
            <a:off x="2590800" y="2133600"/>
            <a:ext cx="6322088" cy="3835400"/>
          </a:xfrm>
          <a:prstGeom prst="rect">
            <a:avLst/>
          </a:prstGeom>
        </p:spPr>
      </p:pic>
    </p:spTree>
    <p:extLst>
      <p:ext uri="{BB962C8B-B14F-4D97-AF65-F5344CB8AC3E}">
        <p14:creationId xmlns:p14="http://schemas.microsoft.com/office/powerpoint/2010/main" val="13116752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07" y="1143000"/>
            <a:ext cx="8915400" cy="884238"/>
          </a:xfrm>
        </p:spPr>
        <p:txBody>
          <a:bodyPr/>
          <a:lstStyle/>
          <a:p>
            <a:r>
              <a:rPr lang="en-US" dirty="0" smtClean="0"/>
              <a:t>Goal 8 – A global partnership for development</a:t>
            </a:r>
            <a:endParaRPr lang="en-US" dirty="0"/>
          </a:p>
        </p:txBody>
      </p:sp>
      <p:sp>
        <p:nvSpPr>
          <p:cNvPr id="4" name="Rectangle 3"/>
          <p:cNvSpPr/>
          <p:nvPr/>
        </p:nvSpPr>
        <p:spPr>
          <a:xfrm>
            <a:off x="228600" y="2209800"/>
            <a:ext cx="2286001" cy="3416320"/>
          </a:xfrm>
          <a:prstGeom prst="rect">
            <a:avLst/>
          </a:prstGeom>
        </p:spPr>
        <p:txBody>
          <a:bodyPr>
            <a:spAutoFit/>
          </a:bodyPr>
          <a:lstStyle/>
          <a:p>
            <a:r>
              <a:rPr lang="en-US" b="1" dirty="0"/>
              <a:t>Official development assistance is now at its highest level, reversing the decline of the previous two years</a:t>
            </a:r>
            <a:r>
              <a:rPr lang="en-US" b="1" dirty="0" smtClean="0"/>
              <a:t>.</a:t>
            </a:r>
          </a:p>
          <a:p>
            <a:endParaRPr lang="en-US" b="1" dirty="0"/>
          </a:p>
          <a:p>
            <a:r>
              <a:rPr lang="en-US" b="1" dirty="0" smtClean="0"/>
              <a:t>Official development assistance</a:t>
            </a:r>
            <a:endParaRPr lang="en-US" dirty="0"/>
          </a:p>
        </p:txBody>
      </p:sp>
      <p:pic>
        <p:nvPicPr>
          <p:cNvPr id="5" name="Picture 4"/>
          <p:cNvPicPr>
            <a:picLocks noChangeAspect="1"/>
          </p:cNvPicPr>
          <p:nvPr/>
        </p:nvPicPr>
        <p:blipFill>
          <a:blip r:embed="rId3"/>
          <a:stretch>
            <a:fillRect/>
          </a:stretch>
        </p:blipFill>
        <p:spPr>
          <a:xfrm>
            <a:off x="2645229" y="2057400"/>
            <a:ext cx="6270171" cy="3657600"/>
          </a:xfrm>
          <a:prstGeom prst="rect">
            <a:avLst/>
          </a:prstGeom>
        </p:spPr>
      </p:pic>
    </p:spTree>
    <p:extLst>
      <p:ext uri="{BB962C8B-B14F-4D97-AF65-F5344CB8AC3E}">
        <p14:creationId xmlns:p14="http://schemas.microsoft.com/office/powerpoint/2010/main" val="8893037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304800"/>
          </a:xfrm>
        </p:spPr>
        <p:txBody>
          <a:bodyPr/>
          <a:lstStyle/>
          <a:p>
            <a:r>
              <a:rPr lang="en-US" sz="3200" b="1" dirty="0" smtClean="0">
                <a:latin typeface="Calibri" pitchFamily="34" charset="0"/>
              </a:rPr>
              <a:t> </a:t>
            </a:r>
            <a:r>
              <a:rPr lang="en-US" sz="3200" dirty="0"/>
              <a:t>Post-2015 </a:t>
            </a:r>
            <a:r>
              <a:rPr lang="en-US" sz="3200" dirty="0" smtClean="0"/>
              <a:t>Agenda – The World We Want</a:t>
            </a:r>
            <a:endParaRPr lang="en-GB" dirty="0"/>
          </a:p>
        </p:txBody>
      </p:sp>
      <p:sp>
        <p:nvSpPr>
          <p:cNvPr id="3" name="Content Placeholder 2"/>
          <p:cNvSpPr>
            <a:spLocks noGrp="1"/>
          </p:cNvSpPr>
          <p:nvPr>
            <p:ph idx="1"/>
          </p:nvPr>
        </p:nvSpPr>
        <p:spPr>
          <a:xfrm>
            <a:off x="228600" y="1676401"/>
            <a:ext cx="8686800" cy="3886200"/>
          </a:xfrm>
        </p:spPr>
        <p:txBody>
          <a:bodyPr/>
          <a:lstStyle/>
          <a:p>
            <a:pPr>
              <a:buFont typeface="Arial"/>
              <a:buChar char="•"/>
            </a:pPr>
            <a:r>
              <a:rPr lang="en-US" sz="2000" b="1" dirty="0" smtClean="0">
                <a:latin typeface="Calibri" pitchFamily="34" charset="0"/>
              </a:rPr>
              <a:t>In </a:t>
            </a:r>
            <a:r>
              <a:rPr lang="en-US" sz="2000" dirty="0" smtClean="0"/>
              <a:t>88 </a:t>
            </a:r>
            <a:r>
              <a:rPr lang="en-US" sz="2000" dirty="0"/>
              <a:t>countries, groups of stakeholders, with the support of the UN, held conferences, workshops and face-to-face meetings on what should be included in the future global development agenda</a:t>
            </a:r>
            <a:r>
              <a:rPr lang="en-US" sz="2000" dirty="0" smtClean="0"/>
              <a:t>.</a:t>
            </a:r>
            <a:endParaRPr lang="en-US" sz="2000" dirty="0"/>
          </a:p>
          <a:p>
            <a:pPr>
              <a:buFont typeface="Arial"/>
              <a:buChar char="•"/>
            </a:pPr>
            <a:r>
              <a:rPr lang="en-US" sz="2000" dirty="0"/>
              <a:t>Thousands of people, including leading practitioners, are </a:t>
            </a:r>
            <a:r>
              <a:rPr lang="en-US" sz="2000" b="1" dirty="0">
                <a:hlinkClick r:id="rId3"/>
              </a:rPr>
              <a:t>participating online</a:t>
            </a:r>
            <a:r>
              <a:rPr lang="en-US" sz="2000" b="1" dirty="0"/>
              <a:t> </a:t>
            </a:r>
            <a:r>
              <a:rPr lang="en-US" sz="2000" dirty="0"/>
              <a:t>and in person in global thematic consultations on how to integrate the following eleven issues into the Post-2015 agenda: </a:t>
            </a:r>
            <a:r>
              <a:rPr lang="en-US" sz="2000" b="1" dirty="0"/>
              <a:t>inequalities, health, education, growth and employment, environmental sustainability, governance, conflict and fragility, population dynamics, hunger, food and nutrition security, energy, water. </a:t>
            </a:r>
            <a:r>
              <a:rPr lang="en-US" sz="2000" dirty="0"/>
              <a:t>All consultations can be followed on the </a:t>
            </a:r>
            <a:r>
              <a:rPr lang="en-US" sz="2000" b="1" dirty="0">
                <a:hlinkClick r:id="rId3"/>
              </a:rPr>
              <a:t>World We Want</a:t>
            </a:r>
            <a:r>
              <a:rPr lang="en-US" sz="2000" dirty="0"/>
              <a:t> website. </a:t>
            </a:r>
          </a:p>
          <a:p>
            <a:pPr>
              <a:buFont typeface="Arial"/>
              <a:buChar char="•"/>
            </a:pPr>
            <a:r>
              <a:rPr lang="en-US" sz="2000" dirty="0"/>
              <a:t>A MY World </a:t>
            </a:r>
            <a:r>
              <a:rPr lang="en-US" sz="2000" b="1" dirty="0">
                <a:hlinkClick r:id="rId4"/>
              </a:rPr>
              <a:t>survey</a:t>
            </a:r>
            <a:r>
              <a:rPr lang="en-US" sz="2000" dirty="0"/>
              <a:t>,</a:t>
            </a:r>
            <a:r>
              <a:rPr lang="en-US" sz="2000" b="1" dirty="0"/>
              <a:t> </a:t>
            </a:r>
            <a:r>
              <a:rPr lang="en-US" sz="2000" dirty="0"/>
              <a:t>available in 10 languages, </a:t>
            </a:r>
            <a:r>
              <a:rPr lang="en-US" sz="2000" dirty="0" smtClean="0"/>
              <a:t>invited </a:t>
            </a:r>
            <a:r>
              <a:rPr lang="en-US" sz="2000" dirty="0"/>
              <a:t>people to vote for six out of 16 priorities for the future development agenda.</a:t>
            </a:r>
          </a:p>
          <a:p>
            <a:pPr marL="0" indent="0">
              <a:lnSpc>
                <a:spcPct val="150000"/>
              </a:lnSpc>
              <a:buNone/>
            </a:pPr>
            <a:r>
              <a:rPr lang="en-US" sz="2400" dirty="0" smtClean="0">
                <a:hlinkClick r:id="rId5"/>
              </a:rPr>
              <a:t> </a:t>
            </a:r>
            <a:endParaRPr lang="en-US" sz="2400" dirty="0">
              <a:hlinkClick r:id="rId5"/>
            </a:endParaRPr>
          </a:p>
          <a:p>
            <a:pPr marL="0" indent="0">
              <a:lnSpc>
                <a:spcPct val="150000"/>
              </a:lnSpc>
              <a:buNone/>
            </a:pPr>
            <a:endParaRPr lang="en-US" sz="2400" dirty="0" smtClean="0">
              <a:latin typeface="Calibri" pitchFamily="34" charset="0"/>
            </a:endParaRPr>
          </a:p>
        </p:txBody>
      </p:sp>
      <p:pic>
        <p:nvPicPr>
          <p:cNvPr id="5" name="Picture 4"/>
          <p:cNvPicPr>
            <a:picLocks noChangeAspect="1"/>
          </p:cNvPicPr>
          <p:nvPr/>
        </p:nvPicPr>
        <p:blipFill>
          <a:blip r:embed="rId6"/>
          <a:stretch>
            <a:fillRect/>
          </a:stretch>
        </p:blipFill>
        <p:spPr>
          <a:xfrm>
            <a:off x="3200400" y="5791200"/>
            <a:ext cx="2667000" cy="9776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lstStyle/>
          <a:p>
            <a:r>
              <a:rPr lang="en-US" dirty="0" smtClean="0"/>
              <a:t>Principles - Sustainable </a:t>
            </a:r>
            <a:r>
              <a:rPr lang="en-US" dirty="0"/>
              <a:t>development goals</a:t>
            </a:r>
            <a:endParaRPr lang="en-GB" dirty="0"/>
          </a:p>
        </p:txBody>
      </p:sp>
      <p:sp>
        <p:nvSpPr>
          <p:cNvPr id="3" name="Content Placeholder 2"/>
          <p:cNvSpPr>
            <a:spLocks noGrp="1"/>
          </p:cNvSpPr>
          <p:nvPr>
            <p:ph idx="1"/>
          </p:nvPr>
        </p:nvSpPr>
        <p:spPr>
          <a:xfrm>
            <a:off x="228600" y="1752600"/>
            <a:ext cx="8686800" cy="4373563"/>
          </a:xfrm>
        </p:spPr>
        <p:txBody>
          <a:bodyPr/>
          <a:lstStyle/>
          <a:p>
            <a:pPr>
              <a:buFont typeface="+mj-lt"/>
              <a:buAutoNum type="arabicPeriod"/>
            </a:pPr>
            <a:r>
              <a:rPr lang="en-US" sz="1800" dirty="0"/>
              <a:t>Be based on Agenda 21 and the Johannesburg Plan of Implementation.</a:t>
            </a:r>
          </a:p>
          <a:p>
            <a:pPr>
              <a:buFont typeface="+mj-lt"/>
              <a:buAutoNum type="arabicPeriod"/>
            </a:pPr>
            <a:r>
              <a:rPr lang="en-US" sz="1800" dirty="0"/>
              <a:t>Fully respect all the Rio Principles.</a:t>
            </a:r>
          </a:p>
          <a:p>
            <a:pPr>
              <a:buFont typeface="+mj-lt"/>
              <a:buAutoNum type="arabicPeriod"/>
            </a:pPr>
            <a:r>
              <a:rPr lang="en-US" sz="1800" dirty="0"/>
              <a:t>Be consistent with international law.</a:t>
            </a:r>
          </a:p>
          <a:p>
            <a:pPr>
              <a:buFont typeface="+mj-lt"/>
              <a:buAutoNum type="arabicPeriod"/>
            </a:pPr>
            <a:r>
              <a:rPr lang="en-US" sz="1800" dirty="0"/>
              <a:t>Build upon commitments already made.</a:t>
            </a:r>
          </a:p>
          <a:p>
            <a:pPr>
              <a:buFont typeface="+mj-lt"/>
              <a:buAutoNum type="arabicPeriod"/>
            </a:pPr>
            <a:r>
              <a:rPr lang="en-US" sz="1800" dirty="0"/>
              <a:t>Contribute to the full implementation of the outcomes of all major summits in the economic, social and environmental fields.</a:t>
            </a:r>
          </a:p>
          <a:p>
            <a:pPr>
              <a:buFont typeface="+mj-lt"/>
              <a:buAutoNum type="arabicPeriod"/>
            </a:pPr>
            <a:r>
              <a:rPr lang="en-US" sz="1800" dirty="0"/>
              <a:t>Focus on priority areas for the achievement of sustainable development, being guided by the outcome document.</a:t>
            </a:r>
          </a:p>
          <a:p>
            <a:pPr>
              <a:buFont typeface="+mj-lt"/>
              <a:buAutoNum type="arabicPeriod"/>
            </a:pPr>
            <a:r>
              <a:rPr lang="en-US" sz="1800" dirty="0"/>
              <a:t>Address and incorporate in a balanced way all three dimensions of sustainable development and their </a:t>
            </a:r>
            <a:r>
              <a:rPr lang="en-US" sz="1800" dirty="0" err="1"/>
              <a:t>interlinkages</a:t>
            </a:r>
            <a:r>
              <a:rPr lang="en-US" sz="1800" dirty="0"/>
              <a:t>.</a:t>
            </a:r>
          </a:p>
          <a:p>
            <a:pPr>
              <a:buFont typeface="+mj-lt"/>
              <a:buAutoNum type="arabicPeriod"/>
            </a:pPr>
            <a:r>
              <a:rPr lang="en-US" sz="1800" dirty="0"/>
              <a:t>Be coherent with and integrated into the United Nations development agenda beyond 2015.</a:t>
            </a:r>
          </a:p>
          <a:p>
            <a:pPr>
              <a:buFont typeface="+mj-lt"/>
              <a:buAutoNum type="arabicPeriod"/>
            </a:pPr>
            <a:r>
              <a:rPr lang="en-US" sz="1800" dirty="0"/>
              <a:t>Not divert focus or effort from the achievement of the Millennium Development Goals.</a:t>
            </a:r>
          </a:p>
          <a:p>
            <a:pPr>
              <a:buFont typeface="+mj-lt"/>
              <a:buAutoNum type="arabicPeriod"/>
            </a:pPr>
            <a:r>
              <a:rPr lang="en-US" sz="1800" dirty="0"/>
              <a:t>Include active involvement of all relevant </a:t>
            </a:r>
            <a:r>
              <a:rPr lang="en-US" sz="1800" dirty="0" smtClean="0"/>
              <a:t>stakeholders</a:t>
            </a:r>
            <a:r>
              <a:rPr lang="en-US" sz="1800" dirty="0"/>
              <a:t> </a:t>
            </a:r>
            <a:r>
              <a:rPr lang="en-US" sz="1800" dirty="0" smtClean="0"/>
              <a:t>in </a:t>
            </a:r>
            <a:r>
              <a:rPr lang="en-US" sz="1800" dirty="0"/>
              <a:t>the process.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915400" cy="884238"/>
          </a:xfrm>
        </p:spPr>
        <p:txBody>
          <a:bodyPr/>
          <a:lstStyle/>
          <a:p>
            <a:r>
              <a:rPr lang="en-US" sz="3200" dirty="0"/>
              <a:t>Open Working Group Document – Emerging SDGs</a:t>
            </a:r>
          </a:p>
        </p:txBody>
      </p:sp>
      <p:sp>
        <p:nvSpPr>
          <p:cNvPr id="5" name="Rectangle 4"/>
          <p:cNvSpPr/>
          <p:nvPr/>
        </p:nvSpPr>
        <p:spPr>
          <a:xfrm>
            <a:off x="381000" y="1676400"/>
            <a:ext cx="8153400" cy="4524316"/>
          </a:xfrm>
          <a:prstGeom prst="rect">
            <a:avLst/>
          </a:prstGeom>
        </p:spPr>
        <p:txBody>
          <a:bodyPr wrap="square">
            <a:spAutoFit/>
          </a:bodyPr>
          <a:lstStyle/>
          <a:p>
            <a:endParaRPr lang="en-US" dirty="0"/>
          </a:p>
          <a:p>
            <a:r>
              <a:rPr lang="en-US" b="1" dirty="0"/>
              <a:t>1. End poverty </a:t>
            </a:r>
            <a:r>
              <a:rPr lang="en-US" dirty="0"/>
              <a:t>in all its forms everywhere </a:t>
            </a:r>
          </a:p>
          <a:p>
            <a:r>
              <a:rPr lang="en-US" b="1" dirty="0"/>
              <a:t>2. End hunger</a:t>
            </a:r>
            <a:r>
              <a:rPr lang="en-US" dirty="0"/>
              <a:t>, achieve food security and improved nutrition, and promote </a:t>
            </a:r>
            <a:r>
              <a:rPr lang="en-US" u="sng" dirty="0"/>
              <a:t>sustainable</a:t>
            </a:r>
            <a:r>
              <a:rPr lang="en-US" dirty="0"/>
              <a:t> agriculture </a:t>
            </a:r>
          </a:p>
          <a:p>
            <a:r>
              <a:rPr lang="en-US" b="1" dirty="0"/>
              <a:t>3. </a:t>
            </a:r>
            <a:r>
              <a:rPr lang="en-US" dirty="0"/>
              <a:t>Ensure</a:t>
            </a:r>
            <a:r>
              <a:rPr lang="en-US" b="1" dirty="0"/>
              <a:t> healthy lives </a:t>
            </a:r>
            <a:r>
              <a:rPr lang="en-US" dirty="0"/>
              <a:t>and promote well-being for all at all ages </a:t>
            </a:r>
          </a:p>
          <a:p>
            <a:r>
              <a:rPr lang="en-US" b="1" dirty="0"/>
              <a:t>4. </a:t>
            </a:r>
            <a:r>
              <a:rPr lang="en-US" dirty="0"/>
              <a:t>Ensure</a:t>
            </a:r>
            <a:r>
              <a:rPr lang="en-US" b="1" dirty="0"/>
              <a:t> inclusive and equitable quality education </a:t>
            </a:r>
            <a:r>
              <a:rPr lang="en-US" dirty="0"/>
              <a:t>and promote life-long learning opportunities for all </a:t>
            </a:r>
          </a:p>
          <a:p>
            <a:r>
              <a:rPr lang="en-US" b="1" dirty="0"/>
              <a:t>5. </a:t>
            </a:r>
            <a:r>
              <a:rPr lang="en-US" dirty="0"/>
              <a:t>Achieve</a:t>
            </a:r>
            <a:r>
              <a:rPr lang="en-US" b="1" dirty="0"/>
              <a:t> gender equality </a:t>
            </a:r>
            <a:r>
              <a:rPr lang="en-US" dirty="0"/>
              <a:t>and empower all women and girls </a:t>
            </a:r>
          </a:p>
          <a:p>
            <a:r>
              <a:rPr lang="en-US" b="1" dirty="0"/>
              <a:t>6. </a:t>
            </a:r>
            <a:r>
              <a:rPr lang="en-US" dirty="0"/>
              <a:t>Ensure</a:t>
            </a:r>
            <a:r>
              <a:rPr lang="en-US" b="1" dirty="0"/>
              <a:t> </a:t>
            </a:r>
            <a:r>
              <a:rPr lang="en-US" dirty="0"/>
              <a:t>availability and </a:t>
            </a:r>
            <a:r>
              <a:rPr lang="en-US" u="sng" dirty="0"/>
              <a:t>sustainable</a:t>
            </a:r>
            <a:r>
              <a:rPr lang="en-US" dirty="0"/>
              <a:t> management of </a:t>
            </a:r>
            <a:r>
              <a:rPr lang="en-US" b="1" dirty="0"/>
              <a:t>water and sanitation </a:t>
            </a:r>
            <a:r>
              <a:rPr lang="en-US" dirty="0"/>
              <a:t>for all </a:t>
            </a:r>
          </a:p>
          <a:p>
            <a:r>
              <a:rPr lang="en-US" b="1" dirty="0"/>
              <a:t>7. </a:t>
            </a:r>
            <a:r>
              <a:rPr lang="en-US" dirty="0"/>
              <a:t>Ensure access to </a:t>
            </a:r>
            <a:r>
              <a:rPr lang="en-US" b="1" dirty="0"/>
              <a:t>affordable, reliable, </a:t>
            </a:r>
            <a:r>
              <a:rPr lang="en-US" b="1" u="sng" dirty="0"/>
              <a:t>sustainable</a:t>
            </a:r>
            <a:r>
              <a:rPr lang="en-US" b="1" dirty="0"/>
              <a:t>, and modern energy </a:t>
            </a:r>
            <a:r>
              <a:rPr lang="en-US" dirty="0"/>
              <a:t>for all </a:t>
            </a:r>
          </a:p>
          <a:p>
            <a:r>
              <a:rPr lang="en-US" b="1" dirty="0"/>
              <a:t>8. </a:t>
            </a:r>
            <a:r>
              <a:rPr lang="en-US" dirty="0"/>
              <a:t>Promote </a:t>
            </a:r>
            <a:r>
              <a:rPr lang="en-US" b="1" u="sng" dirty="0"/>
              <a:t>sustained</a:t>
            </a:r>
            <a:r>
              <a:rPr lang="en-US" b="1" dirty="0"/>
              <a:t>, inclusive and sustainable economic growth</a:t>
            </a:r>
            <a:r>
              <a:rPr lang="en-US" dirty="0"/>
              <a:t>, </a:t>
            </a:r>
            <a:r>
              <a:rPr lang="en-US" b="1" dirty="0"/>
              <a:t>full and productive employment </a:t>
            </a:r>
            <a:r>
              <a:rPr lang="en-US" dirty="0"/>
              <a:t>and decent work for all </a:t>
            </a:r>
          </a:p>
          <a:p>
            <a:r>
              <a:rPr lang="en-US" b="1" dirty="0"/>
              <a:t>9. </a:t>
            </a:r>
            <a:r>
              <a:rPr lang="en-US" dirty="0"/>
              <a:t>Build </a:t>
            </a:r>
            <a:r>
              <a:rPr lang="en-US" b="1" dirty="0"/>
              <a:t>resilient infrastructure</a:t>
            </a:r>
            <a:r>
              <a:rPr lang="en-US" dirty="0"/>
              <a:t>, promote inclusive and </a:t>
            </a:r>
            <a:r>
              <a:rPr lang="en-US" u="sng" dirty="0"/>
              <a:t>sustainable</a:t>
            </a:r>
            <a:r>
              <a:rPr lang="en-US" dirty="0"/>
              <a:t> </a:t>
            </a:r>
            <a:r>
              <a:rPr lang="en-US" b="1" dirty="0"/>
              <a:t>industrialization</a:t>
            </a:r>
            <a:r>
              <a:rPr lang="en-US" dirty="0"/>
              <a:t> and foster </a:t>
            </a:r>
            <a:r>
              <a:rPr lang="en-US" b="1" dirty="0"/>
              <a:t>innovation</a:t>
            </a:r>
            <a:r>
              <a:rPr lang="en-US" dirty="0"/>
              <a:t> </a:t>
            </a:r>
          </a:p>
        </p:txBody>
      </p:sp>
    </p:spTree>
    <p:extLst>
      <p:ext uri="{BB962C8B-B14F-4D97-AF65-F5344CB8AC3E}">
        <p14:creationId xmlns:p14="http://schemas.microsoft.com/office/powerpoint/2010/main" val="21009327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915400" cy="533400"/>
          </a:xfrm>
        </p:spPr>
        <p:txBody>
          <a:bodyPr/>
          <a:lstStyle/>
          <a:p>
            <a:r>
              <a:rPr lang="en-US" sz="3200" dirty="0" smtClean="0"/>
              <a:t>Open Working Group Document – Emerging SDGs</a:t>
            </a:r>
            <a:endParaRPr lang="en-US" sz="3200" dirty="0"/>
          </a:p>
        </p:txBody>
      </p:sp>
      <p:sp>
        <p:nvSpPr>
          <p:cNvPr id="4" name="Rectangle 3"/>
          <p:cNvSpPr/>
          <p:nvPr/>
        </p:nvSpPr>
        <p:spPr>
          <a:xfrm>
            <a:off x="381000" y="1447800"/>
            <a:ext cx="8305800" cy="4801315"/>
          </a:xfrm>
          <a:prstGeom prst="rect">
            <a:avLst/>
          </a:prstGeom>
        </p:spPr>
        <p:txBody>
          <a:bodyPr wrap="square">
            <a:spAutoFit/>
          </a:bodyPr>
          <a:lstStyle/>
          <a:p>
            <a:endParaRPr lang="en-US" dirty="0"/>
          </a:p>
          <a:p>
            <a:r>
              <a:rPr lang="en-US" b="1" dirty="0"/>
              <a:t>10. Reduce inequality </a:t>
            </a:r>
            <a:r>
              <a:rPr lang="en-US" dirty="0"/>
              <a:t>within and among countries </a:t>
            </a:r>
          </a:p>
          <a:p>
            <a:r>
              <a:rPr lang="en-US" b="1" dirty="0"/>
              <a:t>11. </a:t>
            </a:r>
            <a:r>
              <a:rPr lang="en-US" dirty="0"/>
              <a:t>Make </a:t>
            </a:r>
            <a:r>
              <a:rPr lang="en-US" b="1" dirty="0"/>
              <a:t>cities</a:t>
            </a:r>
            <a:r>
              <a:rPr lang="en-US" dirty="0"/>
              <a:t> and human </a:t>
            </a:r>
            <a:r>
              <a:rPr lang="en-US" b="1" dirty="0"/>
              <a:t>settlements </a:t>
            </a:r>
            <a:r>
              <a:rPr lang="en-US" dirty="0"/>
              <a:t>inclusive, </a:t>
            </a:r>
            <a:r>
              <a:rPr lang="en-US" b="1" dirty="0"/>
              <a:t>safe</a:t>
            </a:r>
            <a:r>
              <a:rPr lang="en-US" dirty="0"/>
              <a:t>, resilient and </a:t>
            </a:r>
            <a:r>
              <a:rPr lang="en-US" u="sng" dirty="0"/>
              <a:t>sustainable </a:t>
            </a:r>
          </a:p>
          <a:p>
            <a:r>
              <a:rPr lang="en-US" b="1" dirty="0"/>
              <a:t>12. </a:t>
            </a:r>
            <a:r>
              <a:rPr lang="en-US" dirty="0"/>
              <a:t>Ensure </a:t>
            </a:r>
            <a:r>
              <a:rPr lang="en-US" b="1" u="sng" dirty="0"/>
              <a:t>sustainable</a:t>
            </a:r>
            <a:r>
              <a:rPr lang="en-US" b="1" dirty="0"/>
              <a:t> consumption </a:t>
            </a:r>
            <a:r>
              <a:rPr lang="en-US" dirty="0"/>
              <a:t>and production patterns </a:t>
            </a:r>
          </a:p>
          <a:p>
            <a:r>
              <a:rPr lang="en-US" b="1" dirty="0"/>
              <a:t>13. </a:t>
            </a:r>
            <a:r>
              <a:rPr lang="en-US" dirty="0"/>
              <a:t>Take urgent action to </a:t>
            </a:r>
            <a:r>
              <a:rPr lang="en-US" b="1" dirty="0"/>
              <a:t>combat climate change </a:t>
            </a:r>
            <a:r>
              <a:rPr lang="en-US" dirty="0"/>
              <a:t>and its impacts* </a:t>
            </a:r>
          </a:p>
          <a:p>
            <a:r>
              <a:rPr lang="en-US" b="1" dirty="0"/>
              <a:t>14. </a:t>
            </a:r>
            <a:r>
              <a:rPr lang="en-US" dirty="0"/>
              <a:t>Conserve and </a:t>
            </a:r>
            <a:r>
              <a:rPr lang="en-US" b="1" u="sng" dirty="0"/>
              <a:t>sustainably</a:t>
            </a:r>
            <a:r>
              <a:rPr lang="en-US" b="1" dirty="0"/>
              <a:t> use the oceans</a:t>
            </a:r>
            <a:r>
              <a:rPr lang="en-US" dirty="0"/>
              <a:t>, seas and marine resources for sustainable development </a:t>
            </a:r>
          </a:p>
          <a:p>
            <a:r>
              <a:rPr lang="en-US" b="1" dirty="0"/>
              <a:t>15. </a:t>
            </a:r>
            <a:r>
              <a:rPr lang="en-US" dirty="0"/>
              <a:t>Protect, restore and promote </a:t>
            </a:r>
            <a:r>
              <a:rPr lang="en-US" b="1" u="sng" dirty="0"/>
              <a:t>sustainable</a:t>
            </a:r>
            <a:r>
              <a:rPr lang="en-US" b="1" dirty="0"/>
              <a:t> use of terrestrial ecosystems</a:t>
            </a:r>
            <a:r>
              <a:rPr lang="en-US" dirty="0"/>
              <a:t>, sustainably manage forests, combat desertification, and halt and reverse land degradation and halt biodiversity loss </a:t>
            </a:r>
          </a:p>
          <a:p>
            <a:r>
              <a:rPr lang="en-US" b="1" dirty="0"/>
              <a:t>16. </a:t>
            </a:r>
            <a:r>
              <a:rPr lang="en-US" dirty="0"/>
              <a:t>Promote peaceful and inclusive societies for </a:t>
            </a:r>
            <a:r>
              <a:rPr lang="en-US" b="1" u="sng" dirty="0"/>
              <a:t>sustainable</a:t>
            </a:r>
            <a:r>
              <a:rPr lang="en-US" b="1" dirty="0"/>
              <a:t> development</a:t>
            </a:r>
            <a:r>
              <a:rPr lang="en-US" dirty="0"/>
              <a:t>, provide access to </a:t>
            </a:r>
            <a:r>
              <a:rPr lang="en-US" b="1" dirty="0"/>
              <a:t>justice </a:t>
            </a:r>
            <a:r>
              <a:rPr lang="en-US" dirty="0"/>
              <a:t>for all and build effective, </a:t>
            </a:r>
            <a:r>
              <a:rPr lang="en-US" b="1" dirty="0"/>
              <a:t>accountable</a:t>
            </a:r>
            <a:r>
              <a:rPr lang="en-US" dirty="0"/>
              <a:t> and inclusive </a:t>
            </a:r>
            <a:r>
              <a:rPr lang="en-US" b="1" dirty="0"/>
              <a:t>institutions</a:t>
            </a:r>
            <a:r>
              <a:rPr lang="en-US" dirty="0"/>
              <a:t> at all levels </a:t>
            </a:r>
          </a:p>
          <a:p>
            <a:r>
              <a:rPr lang="en-US" b="1" dirty="0"/>
              <a:t>17. </a:t>
            </a:r>
            <a:r>
              <a:rPr lang="en-US" dirty="0"/>
              <a:t>Strengthen the </a:t>
            </a:r>
            <a:r>
              <a:rPr lang="en-US" dirty="0" smtClean="0"/>
              <a:t>means </a:t>
            </a:r>
            <a:r>
              <a:rPr lang="en-US" dirty="0"/>
              <a:t>of </a:t>
            </a:r>
            <a:r>
              <a:rPr lang="en-US" b="1" dirty="0"/>
              <a:t>implementation </a:t>
            </a:r>
            <a:r>
              <a:rPr lang="en-US" dirty="0"/>
              <a:t>and revitalize the </a:t>
            </a:r>
            <a:r>
              <a:rPr lang="en-US" b="1" dirty="0"/>
              <a:t>global partnership</a:t>
            </a:r>
            <a:r>
              <a:rPr lang="en-US" dirty="0"/>
              <a:t> for </a:t>
            </a:r>
            <a:r>
              <a:rPr lang="en-US" u="sng" dirty="0"/>
              <a:t>sustainable</a:t>
            </a:r>
            <a:r>
              <a:rPr lang="en-US" dirty="0"/>
              <a:t> development </a:t>
            </a:r>
          </a:p>
          <a:p>
            <a:endParaRPr lang="en-US" dirty="0"/>
          </a:p>
        </p:txBody>
      </p:sp>
    </p:spTree>
    <p:extLst>
      <p:ext uri="{BB962C8B-B14F-4D97-AF65-F5344CB8AC3E}">
        <p14:creationId xmlns:p14="http://schemas.microsoft.com/office/powerpoint/2010/main" val="3573142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84238"/>
          </a:xfrm>
        </p:spPr>
        <p:txBody>
          <a:bodyPr/>
          <a:lstStyle/>
          <a:p>
            <a:r>
              <a:rPr lang="en-US" smtClean="0"/>
              <a:t>Four Topics for Today</a:t>
            </a:r>
            <a:endParaRPr lang="en-US" dirty="0"/>
          </a:p>
        </p:txBody>
      </p:sp>
      <p:sp>
        <p:nvSpPr>
          <p:cNvPr id="3" name="Content Placeholder 2"/>
          <p:cNvSpPr>
            <a:spLocks noGrp="1"/>
          </p:cNvSpPr>
          <p:nvPr>
            <p:ph idx="1"/>
          </p:nvPr>
        </p:nvSpPr>
        <p:spPr>
          <a:xfrm>
            <a:off x="457200" y="1851647"/>
            <a:ext cx="8229600" cy="3992563"/>
          </a:xfrm>
        </p:spPr>
        <p:txBody>
          <a:bodyPr/>
          <a:lstStyle/>
          <a:p>
            <a:pPr marL="457200" indent="-457200">
              <a:buFont typeface="+mj-lt"/>
              <a:buAutoNum type="arabicPeriod"/>
            </a:pPr>
            <a:r>
              <a:rPr lang="en-US" sz="2400" smtClean="0"/>
              <a:t>Ensure inclusive and equitable quality education and promote life long learning opportunities for all						</a:t>
            </a:r>
          </a:p>
          <a:p>
            <a:pPr marL="457200" indent="-457200">
              <a:buFont typeface="+mj-lt"/>
              <a:buAutoNum type="arabicPeriod"/>
            </a:pPr>
            <a:r>
              <a:rPr lang="en-US" sz="2400" smtClean="0"/>
              <a:t>Achieve gender equality and empower all women and girls						</a:t>
            </a:r>
          </a:p>
          <a:p>
            <a:pPr marL="457200" indent="-457200">
              <a:buFont typeface="+mj-lt"/>
              <a:buAutoNum type="arabicPeriod"/>
            </a:pPr>
            <a:r>
              <a:rPr lang="en-US" sz="2400" smtClean="0"/>
              <a:t>Take urgent action to combat climate change and its impact						</a:t>
            </a:r>
          </a:p>
          <a:p>
            <a:pPr marL="457200" indent="-457200">
              <a:buFont typeface="+mj-lt"/>
              <a:buAutoNum type="arabicPeriod"/>
            </a:pPr>
            <a:r>
              <a:rPr lang="en-US" sz="2400" smtClean="0"/>
              <a:t>Promote peaceful and inclusive societies for sustainable development, provide access to justice for all and build effective, accountable and inclusive institutions at all levels		</a:t>
            </a:r>
            <a:r>
              <a:rPr lang="en-US" smtClean="0"/>
              <a:t>				</a:t>
            </a:r>
          </a:p>
          <a:p>
            <a:pPr marL="0" indent="0">
              <a:buNone/>
            </a:pPr>
            <a:endParaRPr lang="en-US" dirty="0"/>
          </a:p>
        </p:txBody>
      </p:sp>
    </p:spTree>
    <p:extLst>
      <p:ext uri="{BB962C8B-B14F-4D97-AF65-F5344CB8AC3E}">
        <p14:creationId xmlns:p14="http://schemas.microsoft.com/office/powerpoint/2010/main" val="17548618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 Secretary General Ban Ki-moon</a:t>
            </a:r>
            <a:endParaRPr lang="en-US" dirty="0"/>
          </a:p>
        </p:txBody>
      </p:sp>
      <p:pic>
        <p:nvPicPr>
          <p:cNvPr id="6" name="Picture 5"/>
          <p:cNvPicPr>
            <a:picLocks noChangeAspect="1"/>
          </p:cNvPicPr>
          <p:nvPr/>
        </p:nvPicPr>
        <p:blipFill>
          <a:blip r:embed="rId3"/>
          <a:stretch>
            <a:fillRect/>
          </a:stretch>
        </p:blipFill>
        <p:spPr>
          <a:xfrm>
            <a:off x="4800600" y="2438400"/>
            <a:ext cx="4114800" cy="2743200"/>
          </a:xfrm>
          <a:prstGeom prst="rect">
            <a:avLst/>
          </a:prstGeom>
        </p:spPr>
      </p:pic>
      <p:sp>
        <p:nvSpPr>
          <p:cNvPr id="7" name="Rectangle 6"/>
          <p:cNvSpPr/>
          <p:nvPr/>
        </p:nvSpPr>
        <p:spPr>
          <a:xfrm>
            <a:off x="304800" y="2133600"/>
            <a:ext cx="4383087" cy="3785652"/>
          </a:xfrm>
          <a:prstGeom prst="rect">
            <a:avLst/>
          </a:prstGeom>
        </p:spPr>
        <p:txBody>
          <a:bodyPr wrap="square">
            <a:spAutoFit/>
          </a:bodyPr>
          <a:lstStyle/>
          <a:p>
            <a:pPr algn="ctr"/>
            <a:r>
              <a:rPr lang="en-US" sz="2000" dirty="0" smtClean="0">
                <a:latin typeface="Arial"/>
              </a:rPr>
              <a:t>“Member </a:t>
            </a:r>
            <a:r>
              <a:rPr lang="en-US" sz="2000" dirty="0">
                <a:latin typeface="Arial"/>
              </a:rPr>
              <a:t>States are now fully engaged in discussions to </a:t>
            </a:r>
            <a:r>
              <a:rPr lang="en-US" sz="2000" dirty="0" smtClean="0">
                <a:latin typeface="Arial"/>
              </a:rPr>
              <a:t>define </a:t>
            </a:r>
            <a:r>
              <a:rPr lang="en-US" sz="2000" dirty="0">
                <a:latin typeface="Arial"/>
              </a:rPr>
              <a:t>Sustainable Development Goals (SDGs), which will </a:t>
            </a:r>
            <a:r>
              <a:rPr lang="en-US" sz="2000" dirty="0" smtClean="0">
                <a:latin typeface="Arial"/>
              </a:rPr>
              <a:t>serve </a:t>
            </a:r>
            <a:r>
              <a:rPr lang="en-US" sz="2000" dirty="0">
                <a:latin typeface="Arial"/>
              </a:rPr>
              <a:t>as the core of a </a:t>
            </a:r>
            <a:r>
              <a:rPr lang="en-US" sz="2000" dirty="0" smtClean="0">
                <a:latin typeface="Arial"/>
              </a:rPr>
              <a:t>universal post</a:t>
            </a:r>
            <a:r>
              <a:rPr lang="en-US" sz="2000" dirty="0">
                <a:latin typeface="Arial"/>
              </a:rPr>
              <a:t>-</a:t>
            </a:r>
            <a:r>
              <a:rPr lang="en-US" sz="2000" dirty="0" smtClean="0">
                <a:latin typeface="Arial"/>
              </a:rPr>
              <a:t>2015 development agenda</a:t>
            </a:r>
            <a:r>
              <a:rPr lang="en-US" sz="2000" dirty="0">
                <a:latin typeface="Arial"/>
              </a:rPr>
              <a:t>. </a:t>
            </a:r>
            <a:endParaRPr lang="en-US" sz="2000" dirty="0" smtClean="0">
              <a:latin typeface="Arial"/>
            </a:endParaRPr>
          </a:p>
          <a:p>
            <a:pPr algn="ctr"/>
            <a:endParaRPr lang="en-US" sz="2000" dirty="0">
              <a:latin typeface="Arial"/>
            </a:endParaRPr>
          </a:p>
          <a:p>
            <a:pPr algn="ctr"/>
            <a:r>
              <a:rPr lang="en-US" sz="2000" dirty="0" smtClean="0">
                <a:latin typeface="Arial"/>
              </a:rPr>
              <a:t>Our </a:t>
            </a:r>
            <a:r>
              <a:rPr lang="en-US" sz="2000" dirty="0">
                <a:latin typeface="Arial"/>
              </a:rPr>
              <a:t>efforts to achieve the MDGs are a critical </a:t>
            </a:r>
            <a:r>
              <a:rPr lang="en-US" sz="2000" dirty="0" smtClean="0">
                <a:latin typeface="Arial"/>
              </a:rPr>
              <a:t>building </a:t>
            </a:r>
            <a:r>
              <a:rPr lang="en-US" sz="2000" dirty="0">
                <a:latin typeface="Arial"/>
              </a:rPr>
              <a:t>block towards establishing a stable foundation </a:t>
            </a:r>
            <a:r>
              <a:rPr lang="en-US" sz="2000" dirty="0" smtClean="0">
                <a:latin typeface="Arial"/>
              </a:rPr>
              <a:t>for </a:t>
            </a:r>
            <a:r>
              <a:rPr lang="en-US" sz="2000" dirty="0">
                <a:latin typeface="Arial"/>
              </a:rPr>
              <a:t>our development efforts beyond 2015</a:t>
            </a:r>
            <a:r>
              <a:rPr lang="en-US" sz="2000" dirty="0" smtClean="0">
                <a:latin typeface="Arial"/>
              </a:rPr>
              <a:t>.”</a:t>
            </a:r>
            <a:endParaRPr lang="en-US" sz="2000" dirty="0">
              <a:effectLst/>
              <a:latin typeface="Arial"/>
            </a:endParaRPr>
          </a:p>
        </p:txBody>
      </p:sp>
    </p:spTree>
    <p:extLst>
      <p:ext uri="{BB962C8B-B14F-4D97-AF65-F5344CB8AC3E}">
        <p14:creationId xmlns:p14="http://schemas.microsoft.com/office/powerpoint/2010/main" val="40098088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eaLnBrk="1" fontAlgn="auto" hangingPunct="1">
              <a:spcAft>
                <a:spcPts val="0"/>
              </a:spcAft>
              <a:buNone/>
              <a:defRPr/>
            </a:pPr>
            <a:r>
              <a:rPr 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One's philosophy is not best expressed in words; it is expressed in the choices one makes... and the choices we make are ultimately our responsibility.</a:t>
            </a:r>
            <a:r>
              <a:rPr lang="en-US" dirty="0" smtClean="0">
                <a:latin typeface="Calibri" charset="0"/>
                <a:ea typeface="ＭＳ Ｐゴシック" charset="0"/>
                <a:cs typeface="ＭＳ Ｐゴシック" charset="0"/>
              </a:rPr>
              <a:t>”</a:t>
            </a:r>
            <a:endParaRPr lang="en-US" dirty="0" smtClean="0"/>
          </a:p>
          <a:p>
            <a:pPr algn="ctr" eaLnBrk="1" fontAlgn="auto" hangingPunct="1">
              <a:spcAft>
                <a:spcPts val="0"/>
              </a:spcAft>
              <a:buFont typeface="Arial"/>
              <a:buNone/>
              <a:defRPr/>
            </a:pPr>
            <a:endParaRPr lang="en-US" dirty="0"/>
          </a:p>
          <a:p>
            <a:pPr algn="ctr" eaLnBrk="1" fontAlgn="auto" hangingPunct="1">
              <a:spcAft>
                <a:spcPts val="0"/>
              </a:spcAft>
              <a:buFont typeface="Arial"/>
              <a:buNone/>
              <a:defRPr/>
            </a:pPr>
            <a:r>
              <a:rPr lang="en-US" dirty="0" smtClean="0"/>
              <a:t>Eleanor </a:t>
            </a:r>
            <a:r>
              <a:rPr lang="en-US" dirty="0"/>
              <a:t>Roosevelt,</a:t>
            </a:r>
          </a:p>
          <a:p>
            <a:pPr algn="ctr" eaLnBrk="1" fontAlgn="auto" hangingPunct="1">
              <a:spcAft>
                <a:spcPts val="0"/>
              </a:spcAft>
              <a:buFont typeface="Arial"/>
              <a:buNone/>
              <a:defRPr/>
            </a:pPr>
            <a:r>
              <a:rPr lang="en-US" dirty="0"/>
              <a:t>Long time spokesperson for UNA-USA</a:t>
            </a:r>
          </a:p>
          <a:p>
            <a:endParaRPr lang="en-US" dirty="0"/>
          </a:p>
        </p:txBody>
      </p:sp>
    </p:spTree>
    <p:extLst>
      <p:ext uri="{BB962C8B-B14F-4D97-AF65-F5344CB8AC3E}">
        <p14:creationId xmlns:p14="http://schemas.microsoft.com/office/powerpoint/2010/main" val="35194654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Are Here Today</a:t>
            </a:r>
            <a:endParaRPr lang="en-US" dirty="0"/>
          </a:p>
        </p:txBody>
      </p:sp>
      <p:sp>
        <p:nvSpPr>
          <p:cNvPr id="3" name="Content Placeholder 2"/>
          <p:cNvSpPr>
            <a:spLocks noGrp="1"/>
          </p:cNvSpPr>
          <p:nvPr>
            <p:ph idx="1"/>
          </p:nvPr>
        </p:nvSpPr>
        <p:spPr/>
        <p:txBody>
          <a:bodyPr/>
          <a:lstStyle/>
          <a:p>
            <a:r>
              <a:rPr lang="en-US" sz="2700" dirty="0"/>
              <a:t>Gather input to be shared with the U.S. Department of State and U.S. UN Mission during the final stage of negotiations</a:t>
            </a:r>
          </a:p>
          <a:p>
            <a:r>
              <a:rPr lang="en-US" sz="2700" dirty="0" smtClean="0"/>
              <a:t>Educate our </a:t>
            </a:r>
            <a:r>
              <a:rPr lang="en-US" sz="2700" dirty="0"/>
              <a:t>community on the Post-2015 Development Agenda and Sustainable Development Goals</a:t>
            </a:r>
          </a:p>
          <a:p>
            <a:r>
              <a:rPr lang="en-US" sz="2700" dirty="0" smtClean="0"/>
              <a:t>Lay </a:t>
            </a:r>
            <a:r>
              <a:rPr lang="en-US" sz="2700" dirty="0"/>
              <a:t>the groundwork for taking action to advocate the U.S. Congress and local governments to be leaders in implementing the SDGs at home and abroad</a:t>
            </a:r>
          </a:p>
        </p:txBody>
      </p:sp>
    </p:spTree>
    <p:extLst>
      <p:ext uri="{BB962C8B-B14F-4D97-AF65-F5344CB8AC3E}">
        <p14:creationId xmlns:p14="http://schemas.microsoft.com/office/powerpoint/2010/main" val="10677075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85800"/>
          </a:xfrm>
        </p:spPr>
        <p:txBody>
          <a:bodyPr/>
          <a:lstStyle/>
          <a:p>
            <a:r>
              <a:rPr lang="en-US" b="1" dirty="0" smtClean="0">
                <a:latin typeface="+mj-lt"/>
                <a:ea typeface="ＭＳ Ｐゴシック" pitchFamily="34" charset="-128"/>
                <a:cs typeface="+mj-cs"/>
              </a:rPr>
              <a:t>History of the MDGs</a:t>
            </a:r>
            <a:endParaRPr lang="en-GB" dirty="0"/>
          </a:p>
        </p:txBody>
      </p:sp>
      <p:sp>
        <p:nvSpPr>
          <p:cNvPr id="3" name="Content Placeholder 2"/>
          <p:cNvSpPr>
            <a:spLocks noGrp="1"/>
          </p:cNvSpPr>
          <p:nvPr>
            <p:ph idx="1"/>
          </p:nvPr>
        </p:nvSpPr>
        <p:spPr>
          <a:xfrm>
            <a:off x="381000" y="2438400"/>
            <a:ext cx="3276600" cy="2819400"/>
          </a:xfrm>
        </p:spPr>
        <p:txBody>
          <a:bodyPr/>
          <a:lstStyle/>
          <a:p>
            <a:pPr marL="0" indent="0">
              <a:buNone/>
            </a:pPr>
            <a:r>
              <a:rPr lang="en-US" sz="2000" dirty="0" smtClean="0"/>
              <a:t>In 2000, the Millennium Declaration was adopted but did not contain the MDGs in their present form. In 2001, a team of UN experts created the MDGs with indicators, without any inter-governmental process. </a:t>
            </a:r>
          </a:p>
          <a:p>
            <a:pPr>
              <a:buNone/>
            </a:pPr>
            <a:r>
              <a:rPr lang="en-US" sz="1800" dirty="0" smtClean="0"/>
              <a:t>    </a:t>
            </a:r>
            <a:endParaRPr lang="en-GB" sz="1800" dirty="0" smtClean="0"/>
          </a:p>
        </p:txBody>
      </p:sp>
      <p:pic>
        <p:nvPicPr>
          <p:cNvPr id="5" name="Picture 4"/>
          <p:cNvPicPr>
            <a:picLocks noChangeAspect="1"/>
          </p:cNvPicPr>
          <p:nvPr/>
        </p:nvPicPr>
        <p:blipFill>
          <a:blip r:embed="rId3"/>
          <a:stretch>
            <a:fillRect/>
          </a:stretch>
        </p:blipFill>
        <p:spPr>
          <a:xfrm>
            <a:off x="4343401" y="1699343"/>
            <a:ext cx="4355386" cy="416805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381000"/>
          </a:xfrm>
        </p:spPr>
        <p:txBody>
          <a:bodyPr/>
          <a:lstStyle/>
          <a:p>
            <a:r>
              <a:rPr lang="en-US" b="1" dirty="0" smtClean="0">
                <a:latin typeface="Calibri" pitchFamily="34" charset="0"/>
              </a:rPr>
              <a:t>MDGs</a:t>
            </a:r>
            <a:endParaRPr lang="en-GB" dirty="0"/>
          </a:p>
        </p:txBody>
      </p:sp>
      <p:sp>
        <p:nvSpPr>
          <p:cNvPr id="4" name="Rectangle 3"/>
          <p:cNvSpPr/>
          <p:nvPr/>
        </p:nvSpPr>
        <p:spPr>
          <a:xfrm>
            <a:off x="228600" y="1905000"/>
            <a:ext cx="8701087" cy="3539431"/>
          </a:xfrm>
          <a:prstGeom prst="rect">
            <a:avLst/>
          </a:prstGeom>
        </p:spPr>
        <p:txBody>
          <a:bodyPr wrap="square">
            <a:spAutoFit/>
          </a:bodyPr>
          <a:lstStyle/>
          <a:p>
            <a:pPr marL="342900" indent="-342900">
              <a:buAutoNum type="arabicPeriod"/>
            </a:pPr>
            <a:r>
              <a:rPr lang="en-US" sz="2800" b="1" dirty="0" smtClean="0"/>
              <a:t> Eradicate </a:t>
            </a:r>
            <a:r>
              <a:rPr lang="en-US" sz="2800" b="1" dirty="0"/>
              <a:t>extreme poverty and hunger</a:t>
            </a:r>
            <a:endParaRPr lang="en-US" sz="2800" dirty="0"/>
          </a:p>
          <a:p>
            <a:pPr marL="342900" indent="-342900">
              <a:buAutoNum type="arabicPeriod"/>
            </a:pPr>
            <a:r>
              <a:rPr lang="en-US" sz="2800" b="1" dirty="0" smtClean="0"/>
              <a:t> Achieve </a:t>
            </a:r>
            <a:r>
              <a:rPr lang="en-US" sz="2800" b="1" dirty="0"/>
              <a:t>universal primary education</a:t>
            </a:r>
            <a:endParaRPr lang="en-US" sz="2800" dirty="0"/>
          </a:p>
          <a:p>
            <a:r>
              <a:rPr lang="en-US" sz="2800" b="1" dirty="0" smtClean="0"/>
              <a:t>3</a:t>
            </a:r>
            <a:r>
              <a:rPr lang="en-US" sz="2800" b="1" dirty="0"/>
              <a:t>. Promote gender equality and empower women</a:t>
            </a:r>
            <a:endParaRPr lang="en-US" sz="2800" dirty="0"/>
          </a:p>
          <a:p>
            <a:r>
              <a:rPr lang="en-US" sz="2800" b="1" dirty="0" smtClean="0"/>
              <a:t>4</a:t>
            </a:r>
            <a:r>
              <a:rPr lang="en-US" sz="2800" b="1" dirty="0"/>
              <a:t>. Reduce child mortality</a:t>
            </a:r>
            <a:endParaRPr lang="en-US" sz="2800" dirty="0"/>
          </a:p>
          <a:p>
            <a:r>
              <a:rPr lang="en-US" sz="2800" b="1" dirty="0" smtClean="0"/>
              <a:t>5</a:t>
            </a:r>
            <a:r>
              <a:rPr lang="en-US" sz="2800" b="1" dirty="0"/>
              <a:t>. Improve maternal health</a:t>
            </a:r>
            <a:endParaRPr lang="en-US" sz="2800" dirty="0"/>
          </a:p>
          <a:p>
            <a:r>
              <a:rPr lang="en-US" sz="2800" b="1" dirty="0" smtClean="0"/>
              <a:t>6</a:t>
            </a:r>
            <a:r>
              <a:rPr lang="en-US" sz="2800" b="1" dirty="0"/>
              <a:t>. Combat HIV/AIDS, malaria and other diseases</a:t>
            </a:r>
            <a:endParaRPr lang="en-US" sz="2800" dirty="0"/>
          </a:p>
          <a:p>
            <a:r>
              <a:rPr lang="en-US" sz="2800" b="1" dirty="0" smtClean="0"/>
              <a:t>7</a:t>
            </a:r>
            <a:r>
              <a:rPr lang="en-US" sz="2800" b="1" dirty="0"/>
              <a:t>. Ensure environmental sustainability</a:t>
            </a:r>
            <a:endParaRPr lang="en-US" sz="2800" dirty="0"/>
          </a:p>
          <a:p>
            <a:r>
              <a:rPr lang="en-US" sz="2800" b="1" dirty="0" smtClean="0"/>
              <a:t>8</a:t>
            </a:r>
            <a:r>
              <a:rPr lang="en-US" sz="2800" b="1" dirty="0"/>
              <a:t>. Develop a global partnership for </a:t>
            </a:r>
            <a:r>
              <a:rPr lang="en-US" sz="2800" b="1" dirty="0" smtClean="0"/>
              <a:t>development</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Goal 1 – Eradicate extreme poverty and hunger</a:t>
            </a:r>
            <a:endParaRPr lang="en-US" sz="3200" dirty="0"/>
          </a:p>
        </p:txBody>
      </p:sp>
      <p:pic>
        <p:nvPicPr>
          <p:cNvPr id="5" name="Picture 4"/>
          <p:cNvPicPr>
            <a:picLocks noChangeAspect="1"/>
          </p:cNvPicPr>
          <p:nvPr/>
        </p:nvPicPr>
        <p:blipFill>
          <a:blip r:embed="rId3"/>
          <a:stretch>
            <a:fillRect/>
          </a:stretch>
        </p:blipFill>
        <p:spPr>
          <a:xfrm>
            <a:off x="3733800" y="2133600"/>
            <a:ext cx="5334000" cy="3693160"/>
          </a:xfrm>
          <a:prstGeom prst="rect">
            <a:avLst/>
          </a:prstGeom>
        </p:spPr>
      </p:pic>
      <p:sp>
        <p:nvSpPr>
          <p:cNvPr id="6" name="Rectangle 5"/>
          <p:cNvSpPr/>
          <p:nvPr/>
        </p:nvSpPr>
        <p:spPr>
          <a:xfrm>
            <a:off x="533400" y="2286000"/>
            <a:ext cx="2895600" cy="3477875"/>
          </a:xfrm>
          <a:prstGeom prst="rect">
            <a:avLst/>
          </a:prstGeom>
        </p:spPr>
        <p:txBody>
          <a:bodyPr wrap="square">
            <a:spAutoFit/>
          </a:bodyPr>
          <a:lstStyle/>
          <a:p>
            <a:r>
              <a:rPr lang="en-US" sz="2000" b="1" dirty="0"/>
              <a:t>1.2 billion still live in extreme poverty, even though poverty rates have been halved between 1990 and 2010 and the MDG target has been met</a:t>
            </a:r>
            <a:r>
              <a:rPr lang="en-US" sz="2000" b="1" dirty="0" smtClean="0"/>
              <a:t>.</a:t>
            </a:r>
          </a:p>
          <a:p>
            <a:endParaRPr lang="en-US" sz="2000" b="1" dirty="0"/>
          </a:p>
          <a:p>
            <a:r>
              <a:rPr lang="en-US" sz="2000" b="1" dirty="0" smtClean="0"/>
              <a:t>Percent of people living on less than $1.25 a day</a:t>
            </a:r>
            <a:endParaRPr lang="en-US" sz="2000" b="1" dirty="0"/>
          </a:p>
        </p:txBody>
      </p:sp>
    </p:spTree>
    <p:extLst>
      <p:ext uri="{BB962C8B-B14F-4D97-AF65-F5344CB8AC3E}">
        <p14:creationId xmlns:p14="http://schemas.microsoft.com/office/powerpoint/2010/main" val="4594929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884238"/>
          </a:xfrm>
        </p:spPr>
        <p:txBody>
          <a:bodyPr/>
          <a:lstStyle/>
          <a:p>
            <a:r>
              <a:rPr lang="en-US" sz="3200" dirty="0" smtClean="0"/>
              <a:t>Goal 2 – Achieve universal primary school education</a:t>
            </a:r>
            <a:endParaRPr lang="en-US" sz="3200" dirty="0"/>
          </a:p>
        </p:txBody>
      </p:sp>
      <p:pic>
        <p:nvPicPr>
          <p:cNvPr id="4" name="Picture 3"/>
          <p:cNvPicPr>
            <a:picLocks noChangeAspect="1"/>
          </p:cNvPicPr>
          <p:nvPr/>
        </p:nvPicPr>
        <p:blipFill>
          <a:blip r:embed="rId3"/>
          <a:stretch>
            <a:fillRect/>
          </a:stretch>
        </p:blipFill>
        <p:spPr>
          <a:xfrm>
            <a:off x="3581400" y="2209800"/>
            <a:ext cx="5296319" cy="3657600"/>
          </a:xfrm>
          <a:prstGeom prst="rect">
            <a:avLst/>
          </a:prstGeom>
        </p:spPr>
      </p:pic>
      <p:sp>
        <p:nvSpPr>
          <p:cNvPr id="5" name="Rectangle 4"/>
          <p:cNvSpPr/>
          <p:nvPr/>
        </p:nvSpPr>
        <p:spPr>
          <a:xfrm>
            <a:off x="457200" y="2286000"/>
            <a:ext cx="2971800" cy="3170099"/>
          </a:xfrm>
          <a:prstGeom prst="rect">
            <a:avLst/>
          </a:prstGeom>
        </p:spPr>
        <p:txBody>
          <a:bodyPr wrap="square">
            <a:spAutoFit/>
          </a:bodyPr>
          <a:lstStyle/>
          <a:p>
            <a:r>
              <a:rPr lang="en-US" sz="2000" b="1" dirty="0"/>
              <a:t>Despite impressive strides forward at the start of the decade, progress in reducing the number of children out of school has slackened considerably</a:t>
            </a:r>
            <a:r>
              <a:rPr lang="en-US" sz="2000" b="1" dirty="0" smtClean="0"/>
              <a:t>.</a:t>
            </a:r>
          </a:p>
          <a:p>
            <a:endParaRPr lang="en-US" sz="2000" b="1" dirty="0"/>
          </a:p>
          <a:p>
            <a:r>
              <a:rPr lang="en-US" sz="2000" b="1" dirty="0" smtClean="0"/>
              <a:t>Net enrollment rates</a:t>
            </a:r>
            <a:endParaRPr lang="en-US" sz="2000" b="1" dirty="0"/>
          </a:p>
        </p:txBody>
      </p:sp>
    </p:spTree>
    <p:extLst>
      <p:ext uri="{BB962C8B-B14F-4D97-AF65-F5344CB8AC3E}">
        <p14:creationId xmlns:p14="http://schemas.microsoft.com/office/powerpoint/2010/main" val="5111250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991600" cy="884238"/>
          </a:xfrm>
        </p:spPr>
        <p:txBody>
          <a:bodyPr/>
          <a:lstStyle/>
          <a:p>
            <a:r>
              <a:rPr lang="en-US" sz="2800" dirty="0" smtClean="0"/>
              <a:t>Goal 3 – Promote gender equality and empower women</a:t>
            </a:r>
            <a:endParaRPr lang="en-US" sz="2800" dirty="0"/>
          </a:p>
        </p:txBody>
      </p:sp>
      <p:sp>
        <p:nvSpPr>
          <p:cNvPr id="4" name="Rectangle 3"/>
          <p:cNvSpPr/>
          <p:nvPr/>
        </p:nvSpPr>
        <p:spPr>
          <a:xfrm>
            <a:off x="533399" y="2145050"/>
            <a:ext cx="2286001" cy="3139321"/>
          </a:xfrm>
          <a:prstGeom prst="rect">
            <a:avLst/>
          </a:prstGeom>
        </p:spPr>
        <p:txBody>
          <a:bodyPr wrap="square">
            <a:spAutoFit/>
          </a:bodyPr>
          <a:lstStyle/>
          <a:p>
            <a:r>
              <a:rPr lang="en-US" b="1" dirty="0"/>
              <a:t>Women are assuming more power in the world’s parliaments, boosted by quota systems</a:t>
            </a:r>
            <a:r>
              <a:rPr lang="en-US" b="1" dirty="0" smtClean="0"/>
              <a:t>.</a:t>
            </a:r>
          </a:p>
          <a:p>
            <a:endParaRPr lang="en-US" b="1" dirty="0"/>
          </a:p>
          <a:p>
            <a:r>
              <a:rPr lang="en-US" b="1" dirty="0" smtClean="0"/>
              <a:t>Percent of women in national parliaments</a:t>
            </a:r>
            <a:endParaRPr lang="en-US" dirty="0"/>
          </a:p>
        </p:txBody>
      </p:sp>
      <p:pic>
        <p:nvPicPr>
          <p:cNvPr id="5" name="Picture 4"/>
          <p:cNvPicPr>
            <a:picLocks noChangeAspect="1"/>
          </p:cNvPicPr>
          <p:nvPr/>
        </p:nvPicPr>
        <p:blipFill>
          <a:blip r:embed="rId3"/>
          <a:stretch>
            <a:fillRect/>
          </a:stretch>
        </p:blipFill>
        <p:spPr>
          <a:xfrm>
            <a:off x="3237802" y="2286000"/>
            <a:ext cx="5906198" cy="3220720"/>
          </a:xfrm>
          <a:prstGeom prst="rect">
            <a:avLst/>
          </a:prstGeom>
        </p:spPr>
      </p:pic>
    </p:spTree>
    <p:extLst>
      <p:ext uri="{BB962C8B-B14F-4D97-AF65-F5344CB8AC3E}">
        <p14:creationId xmlns:p14="http://schemas.microsoft.com/office/powerpoint/2010/main" val="29640507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4 – Reduce child mortality</a:t>
            </a:r>
            <a:endParaRPr lang="en-US" dirty="0"/>
          </a:p>
        </p:txBody>
      </p:sp>
      <p:pic>
        <p:nvPicPr>
          <p:cNvPr id="4" name="Picture 3"/>
          <p:cNvPicPr>
            <a:picLocks noChangeAspect="1"/>
          </p:cNvPicPr>
          <p:nvPr/>
        </p:nvPicPr>
        <p:blipFill>
          <a:blip r:embed="rId3"/>
          <a:stretch>
            <a:fillRect/>
          </a:stretch>
        </p:blipFill>
        <p:spPr>
          <a:xfrm>
            <a:off x="3657600" y="2057400"/>
            <a:ext cx="5066044" cy="3683000"/>
          </a:xfrm>
          <a:prstGeom prst="rect">
            <a:avLst/>
          </a:prstGeom>
        </p:spPr>
      </p:pic>
      <p:sp>
        <p:nvSpPr>
          <p:cNvPr id="5" name="Rectangle 4"/>
          <p:cNvSpPr/>
          <p:nvPr/>
        </p:nvSpPr>
        <p:spPr>
          <a:xfrm>
            <a:off x="765175" y="1954937"/>
            <a:ext cx="2286000" cy="2862323"/>
          </a:xfrm>
          <a:prstGeom prst="rect">
            <a:avLst/>
          </a:prstGeom>
        </p:spPr>
        <p:txBody>
          <a:bodyPr>
            <a:spAutoFit/>
          </a:bodyPr>
          <a:lstStyle/>
          <a:p>
            <a:r>
              <a:rPr lang="en-US" b="1" dirty="0"/>
              <a:t>Despite substantial progress, the world is still falling short of the MDG child mortality target</a:t>
            </a:r>
            <a:r>
              <a:rPr lang="en-US" b="1" dirty="0" smtClean="0"/>
              <a:t>.</a:t>
            </a:r>
          </a:p>
          <a:p>
            <a:endParaRPr lang="en-US" b="1" dirty="0"/>
          </a:p>
          <a:p>
            <a:r>
              <a:rPr lang="en-US" b="1" dirty="0" smtClean="0"/>
              <a:t>Child mortality rates have been halved.</a:t>
            </a:r>
            <a:endParaRPr lang="en-US" dirty="0"/>
          </a:p>
        </p:txBody>
      </p:sp>
    </p:spTree>
    <p:extLst>
      <p:ext uri="{BB962C8B-B14F-4D97-AF65-F5344CB8AC3E}">
        <p14:creationId xmlns:p14="http://schemas.microsoft.com/office/powerpoint/2010/main" val="24744221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5 – Improve maternal health</a:t>
            </a:r>
            <a:endParaRPr lang="en-US" dirty="0"/>
          </a:p>
        </p:txBody>
      </p:sp>
      <p:sp>
        <p:nvSpPr>
          <p:cNvPr id="4" name="Rectangle 3"/>
          <p:cNvSpPr/>
          <p:nvPr/>
        </p:nvSpPr>
        <p:spPr>
          <a:xfrm>
            <a:off x="381000" y="2286000"/>
            <a:ext cx="2286000" cy="2031325"/>
          </a:xfrm>
          <a:prstGeom prst="rect">
            <a:avLst/>
          </a:prstGeom>
        </p:spPr>
        <p:txBody>
          <a:bodyPr>
            <a:spAutoFit/>
          </a:bodyPr>
          <a:lstStyle/>
          <a:p>
            <a:r>
              <a:rPr lang="en-US" b="1" dirty="0"/>
              <a:t>Much more still needs to be done to reduce maternal mortality</a:t>
            </a:r>
            <a:r>
              <a:rPr lang="en-US" b="1" dirty="0" smtClean="0"/>
              <a:t>.</a:t>
            </a:r>
          </a:p>
          <a:p>
            <a:endParaRPr lang="en-US" b="1" dirty="0"/>
          </a:p>
          <a:p>
            <a:r>
              <a:rPr lang="en-US" b="1" dirty="0" smtClean="0"/>
              <a:t>Maternal mortality ratio.</a:t>
            </a:r>
            <a:endParaRPr lang="en-US" dirty="0"/>
          </a:p>
        </p:txBody>
      </p:sp>
      <p:pic>
        <p:nvPicPr>
          <p:cNvPr id="5" name="Picture 4"/>
          <p:cNvPicPr>
            <a:picLocks noChangeAspect="1"/>
          </p:cNvPicPr>
          <p:nvPr/>
        </p:nvPicPr>
        <p:blipFill>
          <a:blip r:embed="rId3"/>
          <a:stretch>
            <a:fillRect/>
          </a:stretch>
        </p:blipFill>
        <p:spPr>
          <a:xfrm>
            <a:off x="3352800" y="2133600"/>
            <a:ext cx="5317253" cy="3225800"/>
          </a:xfrm>
          <a:prstGeom prst="rect">
            <a:avLst/>
          </a:prstGeom>
        </p:spPr>
      </p:pic>
    </p:spTree>
    <p:extLst>
      <p:ext uri="{BB962C8B-B14F-4D97-AF65-F5344CB8AC3E}">
        <p14:creationId xmlns:p14="http://schemas.microsoft.com/office/powerpoint/2010/main" val="15258414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4798</TotalTime>
  <Words>1784</Words>
  <Application>Microsoft Macintosh PowerPoint</Application>
  <PresentationFormat>On-screen Show (4:3)</PresentationFormat>
  <Paragraphs>162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United Nations Development Agenda:  2000 Millennium Development Goals  to Post-2015 Sustainable Development Goals</vt:lpstr>
      <vt:lpstr>Why We Are Here Today</vt:lpstr>
      <vt:lpstr>History of the MDGs</vt:lpstr>
      <vt:lpstr>MDGs</vt:lpstr>
      <vt:lpstr>Goal 1 – Eradicate extreme poverty and hunger</vt:lpstr>
      <vt:lpstr>Goal 2 – Achieve universal primary school education</vt:lpstr>
      <vt:lpstr>Goal 3 – Promote gender equality and empower women</vt:lpstr>
      <vt:lpstr>Goal 4 – Reduce child mortality</vt:lpstr>
      <vt:lpstr>Goal 5 – Improve maternal health</vt:lpstr>
      <vt:lpstr>Goal 6 – Combat HIV/AIDS, malaria &amp; other diseases</vt:lpstr>
      <vt:lpstr>Goal 7 – Ensure environmental sustainability</vt:lpstr>
      <vt:lpstr>Goal 8 – A global partnership for development</vt:lpstr>
      <vt:lpstr> Post-2015 Agenda – The World We Want</vt:lpstr>
      <vt:lpstr>Principles - Sustainable development goals</vt:lpstr>
      <vt:lpstr>Open Working Group Document – Emerging SDGs</vt:lpstr>
      <vt:lpstr>Open Working Group Document – Emerging SDGs</vt:lpstr>
      <vt:lpstr>Four Topics for Today</vt:lpstr>
      <vt:lpstr>UN Secretary General Ban Ki-moon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radhika.kaulbatra</dc:creator>
  <cp:lastModifiedBy>Mel Boynton</cp:lastModifiedBy>
  <cp:revision>115</cp:revision>
  <dcterms:created xsi:type="dcterms:W3CDTF">2012-08-15T17:34:01Z</dcterms:created>
  <dcterms:modified xsi:type="dcterms:W3CDTF">2014-10-31T21:01:16Z</dcterms:modified>
</cp:coreProperties>
</file>